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
      <p:font typeface="Roboto Medium"/>
      <p:regular r:id="rId29"/>
      <p:bold r:id="rId30"/>
      <p:italic r:id="rId31"/>
      <p:boldItalic r:id="rId32"/>
    </p:embeddedFont>
    <p:embeddedFont>
      <p:font typeface="Lora SemiBold"/>
      <p:regular r:id="rId33"/>
      <p:bold r:id="rId34"/>
      <p:italic r:id="rId35"/>
      <p:boldItalic r:id="rId36"/>
    </p:embeddedFont>
    <p:embeddedFont>
      <p:font typeface="Helvetica Neue"/>
      <p:regular r:id="rId37"/>
      <p:bold r:id="rId38"/>
      <p:italic r:id="rId39"/>
      <p:boldItalic r:id="rId40"/>
    </p:embeddedFont>
    <p:embeddedFont>
      <p:font typeface="Roboto Ligh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42" Type="http://schemas.openxmlformats.org/officeDocument/2006/relationships/font" Target="fonts/RobotoLight-bold.fntdata"/><Relationship Id="rId41" Type="http://schemas.openxmlformats.org/officeDocument/2006/relationships/font" Target="fonts/RobotoLight-regular.fntdata"/><Relationship Id="rId22" Type="http://schemas.openxmlformats.org/officeDocument/2006/relationships/slide" Target="slides/slide16.xml"/><Relationship Id="rId44" Type="http://schemas.openxmlformats.org/officeDocument/2006/relationships/font" Target="fonts/RobotoLight-boldItalic.fntdata"/><Relationship Id="rId21" Type="http://schemas.openxmlformats.org/officeDocument/2006/relationships/slide" Target="slides/slide15.xml"/><Relationship Id="rId43" Type="http://schemas.openxmlformats.org/officeDocument/2006/relationships/font" Target="fonts/RobotoLight-italic.fntdata"/><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Medium-italic.fntdata"/><Relationship Id="rId30" Type="http://schemas.openxmlformats.org/officeDocument/2006/relationships/font" Target="fonts/RobotoMedium-bold.fntdata"/><Relationship Id="rId11" Type="http://schemas.openxmlformats.org/officeDocument/2006/relationships/slide" Target="slides/slide5.xml"/><Relationship Id="rId33" Type="http://schemas.openxmlformats.org/officeDocument/2006/relationships/font" Target="fonts/LoraSemiBold-regular.fntdata"/><Relationship Id="rId10" Type="http://schemas.openxmlformats.org/officeDocument/2006/relationships/slide" Target="slides/slide4.xml"/><Relationship Id="rId32" Type="http://schemas.openxmlformats.org/officeDocument/2006/relationships/font" Target="fonts/RobotoMedium-boldItalic.fntdata"/><Relationship Id="rId13" Type="http://schemas.openxmlformats.org/officeDocument/2006/relationships/slide" Target="slides/slide7.xml"/><Relationship Id="rId35" Type="http://schemas.openxmlformats.org/officeDocument/2006/relationships/font" Target="fonts/LoraSemiBold-italic.fntdata"/><Relationship Id="rId12" Type="http://schemas.openxmlformats.org/officeDocument/2006/relationships/slide" Target="slides/slide6.xml"/><Relationship Id="rId34" Type="http://schemas.openxmlformats.org/officeDocument/2006/relationships/font" Target="fonts/LoraSemiBold-bold.fntdata"/><Relationship Id="rId15" Type="http://schemas.openxmlformats.org/officeDocument/2006/relationships/slide" Target="slides/slide9.xml"/><Relationship Id="rId37" Type="http://schemas.openxmlformats.org/officeDocument/2006/relationships/font" Target="fonts/HelveticaNeue-regular.fntdata"/><Relationship Id="rId14" Type="http://schemas.openxmlformats.org/officeDocument/2006/relationships/slide" Target="slides/slide8.xml"/><Relationship Id="rId36" Type="http://schemas.openxmlformats.org/officeDocument/2006/relationships/font" Target="fonts/LoraSemiBold-boldItalic.fntdata"/><Relationship Id="rId17" Type="http://schemas.openxmlformats.org/officeDocument/2006/relationships/slide" Target="slides/slide11.xml"/><Relationship Id="rId39" Type="http://schemas.openxmlformats.org/officeDocument/2006/relationships/font" Target="fonts/HelveticaNeue-italic.fntdata"/><Relationship Id="rId16" Type="http://schemas.openxmlformats.org/officeDocument/2006/relationships/slide" Target="slides/slide10.xml"/><Relationship Id="rId38" Type="http://schemas.openxmlformats.org/officeDocument/2006/relationships/font" Target="fonts/HelveticaNeue-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bout.fb.com/es/news/2022/03/invertir-en-personas-e-infraestructuras-para-apoyar-la-innovacion-en-espana/" TargetMode="External"/><Relationship Id="rId3" Type="http://schemas.openxmlformats.org/officeDocument/2006/relationships/hyperlink" Target="https://www.datacenterdynamics.com/es/noticias/los-centros-de-datos-necesitan-encontrar-300000-empleados-m%C3%A1s-para-2025/"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ef7121f47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1ef7121f47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1fa568ee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1fa568ee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20c69e371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20c69e371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46970e846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46970e846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46970e84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46970e84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4698f1baf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4698f1baf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4698f1baf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4698f1baf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1f2791691d_1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1f2791691d_1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eb6b6ba1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eb6b6ba1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fa568eef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fa568eef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u="sng">
                <a:solidFill>
                  <a:schemeClr val="hlink"/>
                </a:solidFill>
                <a:hlinkClick r:id="rId2"/>
              </a:rPr>
              <a:t>https://about.fb.com/es/news/2022/03/invertir-en-personas-e-infraestructuras-para-apoyar-la-innovacion-en-espana/</a:t>
            </a:r>
            <a:endParaRPr/>
          </a:p>
          <a:p>
            <a:pPr indent="-298450" lvl="0" marL="457200" rtl="0" algn="l">
              <a:spcBef>
                <a:spcPts val="0"/>
              </a:spcBef>
              <a:spcAft>
                <a:spcPts val="0"/>
              </a:spcAft>
              <a:buSzPts val="1100"/>
              <a:buChar char="●"/>
            </a:pPr>
            <a:r>
              <a:rPr lang="en-GB" u="sng">
                <a:solidFill>
                  <a:schemeClr val="hlink"/>
                </a:solidFill>
                <a:hlinkClick r:id="rId3"/>
              </a:rPr>
              <a:t>https://www.datacenterdynamics.com/es/noticias/los-centros-de-datos-necesitan-encontrar-300000-empleados-m%C3%A1s-para-2025/</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eb6b6ba1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eb6b6ba1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f2791691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1f2791691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4698f1baf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4698f1baf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5c71902a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45c71902a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45eb36aa0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45eb36aa0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1f2791691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1f2791691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rgbClr val="E06666"/>
        </a:solidFill>
      </p:bgPr>
    </p:bg>
    <p:spTree>
      <p:nvGrpSpPr>
        <p:cNvPr id="59"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b="-19169" l="3334" r="1671" t="19170"/>
          <a:stretch/>
        </p:blipFill>
        <p:spPr>
          <a:xfrm>
            <a:off x="2" y="1"/>
            <a:ext cx="9305925" cy="6858001"/>
          </a:xfrm>
          <a:prstGeom prst="rect">
            <a:avLst/>
          </a:prstGeom>
          <a:noFill/>
          <a:ln>
            <a:noFill/>
          </a:ln>
        </p:spPr>
      </p:pic>
      <p:sp>
        <p:nvSpPr>
          <p:cNvPr id="61" name="Google Shape;61;p13"/>
          <p:cNvSpPr/>
          <p:nvPr/>
        </p:nvSpPr>
        <p:spPr>
          <a:xfrm>
            <a:off x="5862" y="7327"/>
            <a:ext cx="9306000" cy="5543400"/>
          </a:xfrm>
          <a:prstGeom prst="rect">
            <a:avLst/>
          </a:prstGeom>
          <a:solidFill>
            <a:srgbClr val="000000">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sp>
        <p:nvSpPr>
          <p:cNvPr id="62" name="Google Shape;62;p13"/>
          <p:cNvSpPr txBox="1"/>
          <p:nvPr>
            <p:ph type="ctrTitle"/>
          </p:nvPr>
        </p:nvSpPr>
        <p:spPr>
          <a:xfrm>
            <a:off x="772650" y="1693989"/>
            <a:ext cx="7772400" cy="411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lt1"/>
              </a:buClr>
              <a:buSzPts val="3600"/>
              <a:buFont typeface="Arial"/>
              <a:buNone/>
              <a:defRPr sz="3600">
                <a:solidFill>
                  <a:schemeClr val="l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3"/>
          <p:cNvSpPr/>
          <p:nvPr/>
        </p:nvSpPr>
        <p:spPr>
          <a:xfrm rot="-2700000">
            <a:off x="4413972" y="4229005"/>
            <a:ext cx="316077" cy="316077"/>
          </a:xfrm>
          <a:prstGeom prst="corner">
            <a:avLst>
              <a:gd fmla="val 29893" name="adj1"/>
              <a:gd fmla="val 30109"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64" name="Shape 64"/>
        <p:cNvGrpSpPr/>
        <p:nvPr/>
      </p:nvGrpSpPr>
      <p:grpSpPr>
        <a:xfrm>
          <a:off x="0" y="0"/>
          <a:ext cx="0" cy="0"/>
          <a:chOff x="0" y="0"/>
          <a:chExt cx="0" cy="0"/>
        </a:xfrm>
      </p:grpSpPr>
      <p:sp>
        <p:nvSpPr>
          <p:cNvPr id="65" name="Google Shape;65;p14"/>
          <p:cNvSpPr/>
          <p:nvPr/>
        </p:nvSpPr>
        <p:spPr>
          <a:xfrm>
            <a:off x="-2650" y="-9250"/>
            <a:ext cx="9144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rgbClr val="073763"/>
              </a:buClr>
              <a:buSzPts val="2800"/>
              <a:buNone/>
              <a:defRPr>
                <a:solidFill>
                  <a:srgbClr val="073763"/>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67" name="Google Shape;67;p14"/>
          <p:cNvPicPr preferRelativeResize="0"/>
          <p:nvPr/>
        </p:nvPicPr>
        <p:blipFill>
          <a:blip r:embed="rId2">
            <a:alphaModFix/>
          </a:blip>
          <a:stretch>
            <a:fillRect/>
          </a:stretch>
        </p:blipFill>
        <p:spPr>
          <a:xfrm>
            <a:off x="6964851" y="234260"/>
            <a:ext cx="1979151" cy="384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rgbClr val="E06666"/>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2">
            <a:alphaModFix/>
          </a:blip>
          <a:srcRect b="-19169" l="3333" r="1681" t="19170"/>
          <a:stretch/>
        </p:blipFill>
        <p:spPr>
          <a:xfrm>
            <a:off x="0" y="0"/>
            <a:ext cx="9305925" cy="6858001"/>
          </a:xfrm>
          <a:prstGeom prst="rect">
            <a:avLst/>
          </a:prstGeom>
          <a:noFill/>
          <a:ln>
            <a:noFill/>
          </a:ln>
        </p:spPr>
      </p:pic>
      <p:sp>
        <p:nvSpPr>
          <p:cNvPr id="75" name="Google Shape;75;p16"/>
          <p:cNvSpPr/>
          <p:nvPr/>
        </p:nvSpPr>
        <p:spPr>
          <a:xfrm>
            <a:off x="5862" y="7327"/>
            <a:ext cx="9306000" cy="5543400"/>
          </a:xfrm>
          <a:prstGeom prst="rect">
            <a:avLst/>
          </a:prstGeom>
          <a:solidFill>
            <a:srgbClr val="000000">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sp>
        <p:nvSpPr>
          <p:cNvPr id="76" name="Google Shape;76;p16"/>
          <p:cNvSpPr txBox="1"/>
          <p:nvPr>
            <p:ph type="ctrTitle"/>
          </p:nvPr>
        </p:nvSpPr>
        <p:spPr>
          <a:xfrm>
            <a:off x="772650" y="1693989"/>
            <a:ext cx="7772400" cy="411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lt1"/>
              </a:buClr>
              <a:buSzPts val="3600"/>
              <a:buFont typeface="Arial"/>
              <a:buNone/>
              <a:defRPr sz="3600">
                <a:solidFill>
                  <a:schemeClr val="l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7" name="Google Shape;77;p16"/>
          <p:cNvSpPr/>
          <p:nvPr/>
        </p:nvSpPr>
        <p:spPr>
          <a:xfrm rot="-2700000">
            <a:off x="4413970" y="4229004"/>
            <a:ext cx="316077" cy="316077"/>
          </a:xfrm>
          <a:prstGeom prst="corner">
            <a:avLst>
              <a:gd fmla="val 29893" name="adj1"/>
              <a:gd fmla="val 30109"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Helvetica Neue"/>
              <a:ea typeface="Helvetica Neue"/>
              <a:cs typeface="Helvetica Neue"/>
              <a:sym typeface="Helvetica Neue"/>
            </a:endParaRPr>
          </a:p>
        </p:txBody>
      </p:sp>
      <p:pic>
        <p:nvPicPr>
          <p:cNvPr id="78" name="Google Shape;78;p16"/>
          <p:cNvPicPr preferRelativeResize="0"/>
          <p:nvPr/>
        </p:nvPicPr>
        <p:blipFill rotWithShape="1">
          <a:blip r:embed="rId3">
            <a:alphaModFix/>
          </a:blip>
          <a:srcRect b="0" l="0" r="0" t="0"/>
          <a:stretch/>
        </p:blipFill>
        <p:spPr>
          <a:xfrm>
            <a:off x="7511775" y="209225"/>
            <a:ext cx="1421098" cy="32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4325" lvl="0" marL="457200" rtl="0" algn="l">
              <a:lnSpc>
                <a:spcPct val="115000"/>
              </a:lnSpc>
              <a:spcBef>
                <a:spcPts val="0"/>
              </a:spcBef>
              <a:spcAft>
                <a:spcPts val="0"/>
              </a:spcAft>
              <a:buSzPts val="1350"/>
              <a:buChar char="●"/>
              <a:defRPr sz="1350"/>
            </a:lvl1pPr>
            <a:lvl2pPr indent="-314325" lvl="1" marL="914400" rtl="0" algn="l">
              <a:lnSpc>
                <a:spcPct val="115000"/>
              </a:lnSpc>
              <a:spcBef>
                <a:spcPts val="1600"/>
              </a:spcBef>
              <a:spcAft>
                <a:spcPts val="0"/>
              </a:spcAft>
              <a:buSzPts val="1350"/>
              <a:buChar char="○"/>
              <a:defRPr sz="1350"/>
            </a:lvl2pPr>
            <a:lvl3pPr indent="-314325" lvl="2" marL="1371600" rtl="0" algn="l">
              <a:lnSpc>
                <a:spcPct val="115000"/>
              </a:lnSpc>
              <a:spcBef>
                <a:spcPts val="1600"/>
              </a:spcBef>
              <a:spcAft>
                <a:spcPts val="0"/>
              </a:spcAft>
              <a:buSzPts val="1350"/>
              <a:buChar char="■"/>
              <a:defRPr sz="1350"/>
            </a:lvl3pPr>
            <a:lvl4pPr indent="-314325" lvl="3" marL="1828800" rtl="0" algn="l">
              <a:lnSpc>
                <a:spcPct val="115000"/>
              </a:lnSpc>
              <a:spcBef>
                <a:spcPts val="1600"/>
              </a:spcBef>
              <a:spcAft>
                <a:spcPts val="0"/>
              </a:spcAft>
              <a:buSzPts val="1350"/>
              <a:buChar char="●"/>
              <a:defRPr sz="1350"/>
            </a:lvl4pPr>
            <a:lvl5pPr indent="-314325" lvl="4" marL="2286000" rtl="0" algn="l">
              <a:lnSpc>
                <a:spcPct val="115000"/>
              </a:lnSpc>
              <a:spcBef>
                <a:spcPts val="1600"/>
              </a:spcBef>
              <a:spcAft>
                <a:spcPts val="0"/>
              </a:spcAft>
              <a:buSzPts val="1350"/>
              <a:buChar char="○"/>
              <a:defRPr sz="1350"/>
            </a:lvl5pPr>
            <a:lvl6pPr indent="-314325" lvl="5" marL="2743200" rtl="0" algn="l">
              <a:lnSpc>
                <a:spcPct val="115000"/>
              </a:lnSpc>
              <a:spcBef>
                <a:spcPts val="1600"/>
              </a:spcBef>
              <a:spcAft>
                <a:spcPts val="0"/>
              </a:spcAft>
              <a:buSzPts val="1350"/>
              <a:buChar char="■"/>
              <a:defRPr sz="1350"/>
            </a:lvl6pPr>
            <a:lvl7pPr indent="-314325" lvl="6" marL="3200400" rtl="0" algn="l">
              <a:lnSpc>
                <a:spcPct val="115000"/>
              </a:lnSpc>
              <a:spcBef>
                <a:spcPts val="1600"/>
              </a:spcBef>
              <a:spcAft>
                <a:spcPts val="0"/>
              </a:spcAft>
              <a:buSzPts val="1350"/>
              <a:buChar char="●"/>
              <a:defRPr sz="1350"/>
            </a:lvl7pPr>
            <a:lvl8pPr indent="-314325" lvl="7" marL="3657600" rtl="0" algn="l">
              <a:lnSpc>
                <a:spcPct val="115000"/>
              </a:lnSpc>
              <a:spcBef>
                <a:spcPts val="1600"/>
              </a:spcBef>
              <a:spcAft>
                <a:spcPts val="0"/>
              </a:spcAft>
              <a:buSzPts val="1350"/>
              <a:buChar char="○"/>
              <a:defRPr sz="1350"/>
            </a:lvl8pPr>
            <a:lvl9pPr indent="-314325" lvl="8" marL="4114800" rtl="0" algn="l">
              <a:lnSpc>
                <a:spcPct val="115000"/>
              </a:lnSpc>
              <a:spcBef>
                <a:spcPts val="1600"/>
              </a:spcBef>
              <a:spcAft>
                <a:spcPts val="1600"/>
              </a:spcAft>
              <a:buSzPts val="1350"/>
              <a:buChar char="■"/>
              <a:defRPr sz="1350"/>
            </a:lvl9pPr>
          </a:lstStyle>
          <a:p/>
        </p:txBody>
      </p:sp>
      <p:sp>
        <p:nvSpPr>
          <p:cNvPr id="81" name="Google Shape;8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17"/>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83" name="Shape 83"/>
        <p:cNvGrpSpPr/>
        <p:nvPr/>
      </p:nvGrpSpPr>
      <p:grpSpPr>
        <a:xfrm>
          <a:off x="0" y="0"/>
          <a:ext cx="0" cy="0"/>
          <a:chOff x="0" y="0"/>
          <a:chExt cx="0" cy="0"/>
        </a:xfrm>
      </p:grpSpPr>
      <p:sp>
        <p:nvSpPr>
          <p:cNvPr id="84" name="Google Shape;84;p18"/>
          <p:cNvSpPr/>
          <p:nvPr/>
        </p:nvSpPr>
        <p:spPr>
          <a:xfrm>
            <a:off x="-2650" y="-9250"/>
            <a:ext cx="9144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8"/>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73763"/>
              </a:buClr>
              <a:buSzPts val="2800"/>
              <a:buNone/>
              <a:defRPr>
                <a:solidFill>
                  <a:srgbClr val="073763"/>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86" name="Google Shape;86;p18"/>
          <p:cNvPicPr preferRelativeResize="0"/>
          <p:nvPr/>
        </p:nvPicPr>
        <p:blipFill rotWithShape="1">
          <a:blip r:embed="rId2">
            <a:alphaModFix/>
          </a:blip>
          <a:srcRect b="0" l="0" r="0" t="0"/>
          <a:stretch/>
        </p:blipFill>
        <p:spPr>
          <a:xfrm>
            <a:off x="7511767" y="141960"/>
            <a:ext cx="1421105" cy="55735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87" name="Shape 87"/>
        <p:cNvGrpSpPr/>
        <p:nvPr/>
      </p:nvGrpSpPr>
      <p:grpSpPr>
        <a:xfrm>
          <a:off x="0" y="0"/>
          <a:ext cx="0" cy="0"/>
          <a:chOff x="0" y="0"/>
          <a:chExt cx="0" cy="0"/>
        </a:xfrm>
      </p:grpSpPr>
      <p:sp>
        <p:nvSpPr>
          <p:cNvPr id="88" name="Google Shape;88;p19"/>
          <p:cNvSpPr/>
          <p:nvPr/>
        </p:nvSpPr>
        <p:spPr>
          <a:xfrm>
            <a:off x="-2650" y="-9250"/>
            <a:ext cx="9144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9"/>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90" name="Google Shape;90;p19"/>
          <p:cNvPicPr preferRelativeResize="0"/>
          <p:nvPr/>
        </p:nvPicPr>
        <p:blipFill rotWithShape="1">
          <a:blip r:embed="rId2">
            <a:alphaModFix/>
          </a:blip>
          <a:srcRect b="0" l="0" r="0" t="0"/>
          <a:stretch/>
        </p:blipFill>
        <p:spPr>
          <a:xfrm>
            <a:off x="7511767" y="141960"/>
            <a:ext cx="1421105" cy="557358"/>
          </a:xfrm>
          <a:prstGeom prst="rect">
            <a:avLst/>
          </a:prstGeom>
          <a:noFill/>
          <a:ln>
            <a:noFill/>
          </a:ln>
        </p:spPr>
      </p:pic>
      <p:pic>
        <p:nvPicPr>
          <p:cNvPr id="91" name="Google Shape;91;p19"/>
          <p:cNvPicPr preferRelativeResize="0"/>
          <p:nvPr/>
        </p:nvPicPr>
        <p:blipFill rotWithShape="1">
          <a:blip r:embed="rId3">
            <a:alphaModFix amt="21000"/>
          </a:blip>
          <a:srcRect b="12069" l="0" r="0" t="13425"/>
          <a:stretch/>
        </p:blipFill>
        <p:spPr>
          <a:xfrm>
            <a:off x="884000" y="928125"/>
            <a:ext cx="7376000" cy="38835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94" name="Shape 94"/>
        <p:cNvGrpSpPr/>
        <p:nvPr/>
      </p:nvGrpSpPr>
      <p:grpSpPr>
        <a:xfrm>
          <a:off x="0" y="0"/>
          <a:ext cx="0" cy="0"/>
          <a:chOff x="0" y="0"/>
          <a:chExt cx="0" cy="0"/>
        </a:xfrm>
      </p:grpSpPr>
      <p:pic>
        <p:nvPicPr>
          <p:cNvPr descr="\\nibbler\Training\COURSES PROJECT\Classroom\images\ThinkstockPhotos-616019720.jpg" id="95" name="Google Shape;95;p21"/>
          <p:cNvPicPr preferRelativeResize="0"/>
          <p:nvPr/>
        </p:nvPicPr>
        <p:blipFill rotWithShape="1">
          <a:blip r:embed="rId2">
            <a:alphaModFix/>
          </a:blip>
          <a:srcRect b="485" l="11870" r="0" t="337"/>
          <a:stretch/>
        </p:blipFill>
        <p:spPr>
          <a:xfrm>
            <a:off x="0" y="0"/>
            <a:ext cx="9144001" cy="5143499"/>
          </a:xfrm>
          <a:prstGeom prst="rect">
            <a:avLst/>
          </a:prstGeom>
          <a:noFill/>
          <a:ln>
            <a:noFill/>
          </a:ln>
        </p:spPr>
      </p:pic>
      <p:sp>
        <p:nvSpPr>
          <p:cNvPr id="96" name="Google Shape;96;p21"/>
          <p:cNvSpPr/>
          <p:nvPr/>
        </p:nvSpPr>
        <p:spPr>
          <a:xfrm>
            <a:off x="0" y="0"/>
            <a:ext cx="9144000" cy="5143500"/>
          </a:xfrm>
          <a:prstGeom prst="rect">
            <a:avLst/>
          </a:prstGeom>
          <a:solidFill>
            <a:schemeClr val="lt1">
              <a:alpha val="6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sp>
        <p:nvSpPr>
          <p:cNvPr id="97" name="Google Shape;97;p21"/>
          <p:cNvSpPr txBox="1"/>
          <p:nvPr>
            <p:ph type="title"/>
          </p:nvPr>
        </p:nvSpPr>
        <p:spPr>
          <a:xfrm>
            <a:off x="1828800" y="465516"/>
            <a:ext cx="5486400" cy="8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1C3660"/>
              </a:buClr>
              <a:buSzPts val="3600"/>
              <a:buFont typeface="Arial"/>
              <a:buNone/>
              <a:defRPr sz="3600">
                <a:solidFill>
                  <a:srgbClr val="1C3660"/>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8" name="Shape 98"/>
        <p:cNvGrpSpPr/>
        <p:nvPr/>
      </p:nvGrpSpPr>
      <p:grpSpPr>
        <a:xfrm>
          <a:off x="0" y="0"/>
          <a:ext cx="0" cy="0"/>
          <a:chOff x="0" y="0"/>
          <a:chExt cx="0" cy="0"/>
        </a:xfrm>
      </p:grpSpPr>
      <p:sp>
        <p:nvSpPr>
          <p:cNvPr id="99" name="Google Shape;99;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01" name="Google Shape;101;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2" name="Google Shape;102;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03" name="Google Shape;10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4" name="Shape 104"/>
        <p:cNvGrpSpPr/>
        <p:nvPr/>
      </p:nvGrpSpPr>
      <p:grpSpPr>
        <a:xfrm>
          <a:off x="0" y="0"/>
          <a:ext cx="0" cy="0"/>
          <a:chOff x="0" y="0"/>
          <a:chExt cx="0" cy="0"/>
        </a:xfrm>
      </p:grpSpPr>
      <p:sp>
        <p:nvSpPr>
          <p:cNvPr id="105" name="Google Shape;105;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106" name="Google Shape;10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7" name="Shape 107"/>
        <p:cNvGrpSpPr/>
        <p:nvPr/>
      </p:nvGrpSpPr>
      <p:grpSpPr>
        <a:xfrm>
          <a:off x="0" y="0"/>
          <a:ext cx="0" cy="0"/>
          <a:chOff x="0" y="0"/>
          <a:chExt cx="0" cy="0"/>
        </a:xfrm>
      </p:grpSpPr>
      <p:sp>
        <p:nvSpPr>
          <p:cNvPr id="108" name="Google Shape;108;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09" name="Google Shape;109;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10" name="Google Shape;11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1" name="Shape 111"/>
        <p:cNvGrpSpPr/>
        <p:nvPr/>
      </p:nvGrpSpPr>
      <p:grpSpPr>
        <a:xfrm>
          <a:off x="0" y="0"/>
          <a:ext cx="0" cy="0"/>
          <a:chOff x="0" y="0"/>
          <a:chExt cx="0" cy="0"/>
        </a:xfrm>
      </p:grpSpPr>
      <p:sp>
        <p:nvSpPr>
          <p:cNvPr id="112" name="Google Shape;112;p25"/>
          <p:cNvSpPr txBox="1"/>
          <p:nvPr>
            <p:ph type="title"/>
          </p:nvPr>
        </p:nvSpPr>
        <p:spPr>
          <a:xfrm>
            <a:off x="457200" y="205978"/>
            <a:ext cx="8229600" cy="857400"/>
          </a:xfrm>
          <a:prstGeom prst="rect">
            <a:avLst/>
          </a:prstGeom>
          <a:noFill/>
          <a:ln>
            <a:noFill/>
          </a:ln>
        </p:spPr>
        <p:txBody>
          <a:bodyPr anchorCtr="0" anchor="ctr" bIns="39550" lIns="79125" spcFirstLastPara="1" rIns="79125" wrap="square" tIns="39550">
            <a:noAutofit/>
          </a:bodyPr>
          <a:lstStyle>
            <a:lvl1pPr lvl="0" rtl="0" algn="ctr">
              <a:lnSpc>
                <a:spcPct val="100000"/>
              </a:lnSpc>
              <a:spcBef>
                <a:spcPts val="0"/>
              </a:spcBef>
              <a:spcAft>
                <a:spcPts val="0"/>
              </a:spcAft>
              <a:buClr>
                <a:schemeClr val="dk1"/>
              </a:buClr>
              <a:buSzPts val="1600"/>
              <a:buNone/>
              <a:defRPr/>
            </a:lvl1pPr>
            <a:lvl2pPr lvl="1" rtl="0" algn="l">
              <a:lnSpc>
                <a:spcPct val="100000"/>
              </a:lnSpc>
              <a:spcBef>
                <a:spcPts val="0"/>
              </a:spcBef>
              <a:spcAft>
                <a:spcPts val="0"/>
              </a:spcAft>
              <a:buSzPts val="1200"/>
              <a:buNone/>
              <a:defRPr/>
            </a:lvl2pPr>
            <a:lvl3pPr lvl="2" rtl="0" algn="l">
              <a:lnSpc>
                <a:spcPct val="100000"/>
              </a:lnSpc>
              <a:spcBef>
                <a:spcPts val="0"/>
              </a:spcBef>
              <a:spcAft>
                <a:spcPts val="0"/>
              </a:spcAft>
              <a:buSzPts val="1200"/>
              <a:buNone/>
              <a:defRPr/>
            </a:lvl3pPr>
            <a:lvl4pPr lvl="3" rtl="0" algn="l">
              <a:lnSpc>
                <a:spcPct val="100000"/>
              </a:lnSpc>
              <a:spcBef>
                <a:spcPts val="0"/>
              </a:spcBef>
              <a:spcAft>
                <a:spcPts val="0"/>
              </a:spcAft>
              <a:buSzPts val="1200"/>
              <a:buNone/>
              <a:defRPr/>
            </a:lvl4pPr>
            <a:lvl5pPr lvl="4" rtl="0" algn="l">
              <a:lnSpc>
                <a:spcPct val="100000"/>
              </a:lnSpc>
              <a:spcBef>
                <a:spcPts val="0"/>
              </a:spcBef>
              <a:spcAft>
                <a:spcPts val="0"/>
              </a:spcAft>
              <a:buSzPts val="1200"/>
              <a:buNone/>
              <a:defRPr/>
            </a:lvl5pPr>
            <a:lvl6pPr lvl="5" rtl="0" algn="l">
              <a:lnSpc>
                <a:spcPct val="100000"/>
              </a:lnSpc>
              <a:spcBef>
                <a:spcPts val="0"/>
              </a:spcBef>
              <a:spcAft>
                <a:spcPts val="0"/>
              </a:spcAft>
              <a:buSzPts val="1200"/>
              <a:buNone/>
              <a:defRPr/>
            </a:lvl6pPr>
            <a:lvl7pPr lvl="6" rtl="0" algn="l">
              <a:lnSpc>
                <a:spcPct val="100000"/>
              </a:lnSpc>
              <a:spcBef>
                <a:spcPts val="0"/>
              </a:spcBef>
              <a:spcAft>
                <a:spcPts val="0"/>
              </a:spcAft>
              <a:buSzPts val="1200"/>
              <a:buNone/>
              <a:defRPr/>
            </a:lvl7pPr>
            <a:lvl8pPr lvl="7" rtl="0" algn="l">
              <a:lnSpc>
                <a:spcPct val="100000"/>
              </a:lnSpc>
              <a:spcBef>
                <a:spcPts val="0"/>
              </a:spcBef>
              <a:spcAft>
                <a:spcPts val="0"/>
              </a:spcAft>
              <a:buSzPts val="1200"/>
              <a:buNone/>
              <a:defRPr/>
            </a:lvl8pPr>
            <a:lvl9pPr lvl="8" rtl="0" algn="l">
              <a:lnSpc>
                <a:spcPct val="100000"/>
              </a:lnSpc>
              <a:spcBef>
                <a:spcPts val="0"/>
              </a:spcBef>
              <a:spcAft>
                <a:spcPts val="0"/>
              </a:spcAft>
              <a:buSzPts val="1200"/>
              <a:buNone/>
              <a:defRPr/>
            </a:lvl9pPr>
          </a:lstStyle>
          <a:p/>
        </p:txBody>
      </p:sp>
      <p:sp>
        <p:nvSpPr>
          <p:cNvPr id="113" name="Google Shape;113;p25"/>
          <p:cNvSpPr txBox="1"/>
          <p:nvPr>
            <p:ph idx="1" type="body"/>
          </p:nvPr>
        </p:nvSpPr>
        <p:spPr>
          <a:xfrm>
            <a:off x="457200" y="1200151"/>
            <a:ext cx="8229600" cy="3394500"/>
          </a:xfrm>
          <a:prstGeom prst="rect">
            <a:avLst/>
          </a:prstGeom>
          <a:noFill/>
          <a:ln>
            <a:noFill/>
          </a:ln>
        </p:spPr>
        <p:txBody>
          <a:bodyPr anchorCtr="0" anchor="t" bIns="39550" lIns="79125" spcFirstLastPara="1" rIns="79125" wrap="square" tIns="39550">
            <a:noAutofit/>
          </a:bodyPr>
          <a:lstStyle>
            <a:lvl1pPr indent="-330200" lvl="0" marL="457200" rtl="0" algn="l">
              <a:lnSpc>
                <a:spcPct val="100000"/>
              </a:lnSpc>
              <a:spcBef>
                <a:spcPts val="300"/>
              </a:spcBef>
              <a:spcAft>
                <a:spcPts val="0"/>
              </a:spcAft>
              <a:buClr>
                <a:schemeClr val="dk1"/>
              </a:buClr>
              <a:buSzPts val="1600"/>
              <a:buChar char="•"/>
              <a:defRPr/>
            </a:lvl1pPr>
            <a:lvl2pPr indent="-330200" lvl="1" marL="914400" rtl="0" algn="l">
              <a:lnSpc>
                <a:spcPct val="100000"/>
              </a:lnSpc>
              <a:spcBef>
                <a:spcPts val="300"/>
              </a:spcBef>
              <a:spcAft>
                <a:spcPts val="0"/>
              </a:spcAft>
              <a:buClr>
                <a:schemeClr val="dk1"/>
              </a:buClr>
              <a:buSzPts val="1600"/>
              <a:buChar char="–"/>
              <a:defRPr/>
            </a:lvl2pPr>
            <a:lvl3pPr indent="-330200" lvl="2" marL="1371600" rtl="0" algn="l">
              <a:lnSpc>
                <a:spcPct val="100000"/>
              </a:lnSpc>
              <a:spcBef>
                <a:spcPts val="300"/>
              </a:spcBef>
              <a:spcAft>
                <a:spcPts val="0"/>
              </a:spcAft>
              <a:buClr>
                <a:schemeClr val="dk1"/>
              </a:buClr>
              <a:buSzPts val="1600"/>
              <a:buChar char="•"/>
              <a:defRPr/>
            </a:lvl3pPr>
            <a:lvl4pPr indent="-330200" lvl="3" marL="1828800" rtl="0" algn="l">
              <a:lnSpc>
                <a:spcPct val="100000"/>
              </a:lnSpc>
              <a:spcBef>
                <a:spcPts val="300"/>
              </a:spcBef>
              <a:spcAft>
                <a:spcPts val="0"/>
              </a:spcAft>
              <a:buClr>
                <a:schemeClr val="dk1"/>
              </a:buClr>
              <a:buSzPts val="1600"/>
              <a:buChar char="–"/>
              <a:defRPr/>
            </a:lvl4pPr>
            <a:lvl5pPr indent="-330200" lvl="4" marL="2286000" rtl="0" algn="l">
              <a:lnSpc>
                <a:spcPct val="100000"/>
              </a:lnSpc>
              <a:spcBef>
                <a:spcPts val="300"/>
              </a:spcBef>
              <a:spcAft>
                <a:spcPts val="0"/>
              </a:spcAft>
              <a:buClr>
                <a:schemeClr val="dk1"/>
              </a:buClr>
              <a:buSzPts val="1600"/>
              <a:buChar char="»"/>
              <a:defRPr/>
            </a:lvl5pPr>
            <a:lvl6pPr indent="-330200" lvl="5" marL="2743200" rtl="0" algn="l">
              <a:lnSpc>
                <a:spcPct val="100000"/>
              </a:lnSpc>
              <a:spcBef>
                <a:spcPts val="300"/>
              </a:spcBef>
              <a:spcAft>
                <a:spcPts val="0"/>
              </a:spcAft>
              <a:buClr>
                <a:schemeClr val="dk1"/>
              </a:buClr>
              <a:buSzPts val="1600"/>
              <a:buChar char="•"/>
              <a:defRPr/>
            </a:lvl6pPr>
            <a:lvl7pPr indent="-330200" lvl="6" marL="3200400" rtl="0" algn="l">
              <a:lnSpc>
                <a:spcPct val="100000"/>
              </a:lnSpc>
              <a:spcBef>
                <a:spcPts val="300"/>
              </a:spcBef>
              <a:spcAft>
                <a:spcPts val="0"/>
              </a:spcAft>
              <a:buClr>
                <a:schemeClr val="dk1"/>
              </a:buClr>
              <a:buSzPts val="1600"/>
              <a:buChar char="•"/>
              <a:defRPr/>
            </a:lvl7pPr>
            <a:lvl8pPr indent="-330200" lvl="7" marL="3657600" rtl="0" algn="l">
              <a:lnSpc>
                <a:spcPct val="100000"/>
              </a:lnSpc>
              <a:spcBef>
                <a:spcPts val="300"/>
              </a:spcBef>
              <a:spcAft>
                <a:spcPts val="0"/>
              </a:spcAft>
              <a:buClr>
                <a:schemeClr val="dk1"/>
              </a:buClr>
              <a:buSzPts val="1600"/>
              <a:buChar char="•"/>
              <a:defRPr/>
            </a:lvl8pPr>
            <a:lvl9pPr indent="-330200" lvl="8" marL="4114800" rtl="0" algn="l">
              <a:lnSpc>
                <a:spcPct val="100000"/>
              </a:lnSpc>
              <a:spcBef>
                <a:spcPts val="300"/>
              </a:spcBef>
              <a:spcAft>
                <a:spcPts val="0"/>
              </a:spcAft>
              <a:buClr>
                <a:schemeClr val="dk1"/>
              </a:buClr>
              <a:buSzPts val="1600"/>
              <a:buChar char="•"/>
              <a:defRPr/>
            </a:lvl9pPr>
          </a:lstStyle>
          <a:p/>
        </p:txBody>
      </p:sp>
      <p:sp>
        <p:nvSpPr>
          <p:cNvPr id="114" name="Google Shape;114;p25"/>
          <p:cNvSpPr txBox="1"/>
          <p:nvPr>
            <p:ph idx="10" type="dt"/>
          </p:nvPr>
        </p:nvSpPr>
        <p:spPr>
          <a:xfrm>
            <a:off x="457200" y="4767263"/>
            <a:ext cx="2133600" cy="273900"/>
          </a:xfrm>
          <a:prstGeom prst="rect">
            <a:avLst/>
          </a:prstGeom>
          <a:noFill/>
          <a:ln>
            <a:noFill/>
          </a:ln>
        </p:spPr>
        <p:txBody>
          <a:bodyPr anchorCtr="0" anchor="ctr" bIns="39550" lIns="79125" spcFirstLastPara="1" rIns="79125" wrap="square" tIns="39550">
            <a:noAutofit/>
          </a:bodyPr>
          <a:lstStyle>
            <a:lvl1pPr lvl="0" rtl="0" algn="l">
              <a:lnSpc>
                <a:spcPct val="100000"/>
              </a:lnSpc>
              <a:spcBef>
                <a:spcPts val="0"/>
              </a:spcBef>
              <a:spcAft>
                <a:spcPts val="0"/>
              </a:spcAft>
              <a:buSzPts val="1200"/>
              <a:buNone/>
              <a:defRPr/>
            </a:lvl1pPr>
            <a:lvl2pPr lvl="1" rtl="0" algn="l">
              <a:lnSpc>
                <a:spcPct val="100000"/>
              </a:lnSpc>
              <a:spcBef>
                <a:spcPts val="0"/>
              </a:spcBef>
              <a:spcAft>
                <a:spcPts val="0"/>
              </a:spcAft>
              <a:buSzPts val="1200"/>
              <a:buNone/>
              <a:defRPr/>
            </a:lvl2pPr>
            <a:lvl3pPr lvl="2" rtl="0" algn="l">
              <a:lnSpc>
                <a:spcPct val="100000"/>
              </a:lnSpc>
              <a:spcBef>
                <a:spcPts val="0"/>
              </a:spcBef>
              <a:spcAft>
                <a:spcPts val="0"/>
              </a:spcAft>
              <a:buSzPts val="1200"/>
              <a:buNone/>
              <a:defRPr/>
            </a:lvl3pPr>
            <a:lvl4pPr lvl="3" rtl="0" algn="l">
              <a:lnSpc>
                <a:spcPct val="100000"/>
              </a:lnSpc>
              <a:spcBef>
                <a:spcPts val="0"/>
              </a:spcBef>
              <a:spcAft>
                <a:spcPts val="0"/>
              </a:spcAft>
              <a:buSzPts val="1200"/>
              <a:buNone/>
              <a:defRPr/>
            </a:lvl4pPr>
            <a:lvl5pPr lvl="4" rtl="0" algn="l">
              <a:lnSpc>
                <a:spcPct val="100000"/>
              </a:lnSpc>
              <a:spcBef>
                <a:spcPts val="0"/>
              </a:spcBef>
              <a:spcAft>
                <a:spcPts val="0"/>
              </a:spcAft>
              <a:buSzPts val="1200"/>
              <a:buNone/>
              <a:defRPr/>
            </a:lvl5pPr>
            <a:lvl6pPr lvl="5" rtl="0" algn="l">
              <a:lnSpc>
                <a:spcPct val="100000"/>
              </a:lnSpc>
              <a:spcBef>
                <a:spcPts val="0"/>
              </a:spcBef>
              <a:spcAft>
                <a:spcPts val="0"/>
              </a:spcAft>
              <a:buSzPts val="1200"/>
              <a:buNone/>
              <a:defRPr/>
            </a:lvl6pPr>
            <a:lvl7pPr lvl="6" rtl="0" algn="l">
              <a:lnSpc>
                <a:spcPct val="100000"/>
              </a:lnSpc>
              <a:spcBef>
                <a:spcPts val="0"/>
              </a:spcBef>
              <a:spcAft>
                <a:spcPts val="0"/>
              </a:spcAft>
              <a:buSzPts val="1200"/>
              <a:buNone/>
              <a:defRPr/>
            </a:lvl7pPr>
            <a:lvl8pPr lvl="7" rtl="0" algn="l">
              <a:lnSpc>
                <a:spcPct val="100000"/>
              </a:lnSpc>
              <a:spcBef>
                <a:spcPts val="0"/>
              </a:spcBef>
              <a:spcAft>
                <a:spcPts val="0"/>
              </a:spcAft>
              <a:buSzPts val="1200"/>
              <a:buNone/>
              <a:defRPr/>
            </a:lvl8pPr>
            <a:lvl9pPr lvl="8" rtl="0" algn="l">
              <a:lnSpc>
                <a:spcPct val="100000"/>
              </a:lnSpc>
              <a:spcBef>
                <a:spcPts val="0"/>
              </a:spcBef>
              <a:spcAft>
                <a:spcPts val="0"/>
              </a:spcAft>
              <a:buSzPts val="1200"/>
              <a:buNone/>
              <a:defRPr/>
            </a:lvl9pPr>
          </a:lstStyle>
          <a:p/>
        </p:txBody>
      </p:sp>
      <p:sp>
        <p:nvSpPr>
          <p:cNvPr id="115" name="Google Shape;115;p25"/>
          <p:cNvSpPr txBox="1"/>
          <p:nvPr>
            <p:ph idx="11" type="ftr"/>
          </p:nvPr>
        </p:nvSpPr>
        <p:spPr>
          <a:xfrm>
            <a:off x="3124200" y="4767263"/>
            <a:ext cx="2895600" cy="273900"/>
          </a:xfrm>
          <a:prstGeom prst="rect">
            <a:avLst/>
          </a:prstGeom>
          <a:noFill/>
          <a:ln>
            <a:noFill/>
          </a:ln>
        </p:spPr>
        <p:txBody>
          <a:bodyPr anchorCtr="0" anchor="ctr" bIns="39550" lIns="79125" spcFirstLastPara="1" rIns="79125" wrap="square" tIns="39550">
            <a:noAutofit/>
          </a:bodyPr>
          <a:lstStyle>
            <a:lvl1pPr lvl="0" rtl="0" algn="ctr">
              <a:lnSpc>
                <a:spcPct val="100000"/>
              </a:lnSpc>
              <a:spcBef>
                <a:spcPts val="0"/>
              </a:spcBef>
              <a:spcAft>
                <a:spcPts val="0"/>
              </a:spcAft>
              <a:buSzPts val="1200"/>
              <a:buNone/>
              <a:defRPr/>
            </a:lvl1pPr>
            <a:lvl2pPr lvl="1" rtl="0" algn="l">
              <a:lnSpc>
                <a:spcPct val="100000"/>
              </a:lnSpc>
              <a:spcBef>
                <a:spcPts val="0"/>
              </a:spcBef>
              <a:spcAft>
                <a:spcPts val="0"/>
              </a:spcAft>
              <a:buSzPts val="1200"/>
              <a:buNone/>
              <a:defRPr/>
            </a:lvl2pPr>
            <a:lvl3pPr lvl="2" rtl="0" algn="l">
              <a:lnSpc>
                <a:spcPct val="100000"/>
              </a:lnSpc>
              <a:spcBef>
                <a:spcPts val="0"/>
              </a:spcBef>
              <a:spcAft>
                <a:spcPts val="0"/>
              </a:spcAft>
              <a:buSzPts val="1200"/>
              <a:buNone/>
              <a:defRPr/>
            </a:lvl3pPr>
            <a:lvl4pPr lvl="3" rtl="0" algn="l">
              <a:lnSpc>
                <a:spcPct val="100000"/>
              </a:lnSpc>
              <a:spcBef>
                <a:spcPts val="0"/>
              </a:spcBef>
              <a:spcAft>
                <a:spcPts val="0"/>
              </a:spcAft>
              <a:buSzPts val="1200"/>
              <a:buNone/>
              <a:defRPr/>
            </a:lvl4pPr>
            <a:lvl5pPr lvl="4" rtl="0" algn="l">
              <a:lnSpc>
                <a:spcPct val="100000"/>
              </a:lnSpc>
              <a:spcBef>
                <a:spcPts val="0"/>
              </a:spcBef>
              <a:spcAft>
                <a:spcPts val="0"/>
              </a:spcAft>
              <a:buSzPts val="1200"/>
              <a:buNone/>
              <a:defRPr/>
            </a:lvl5pPr>
            <a:lvl6pPr lvl="5" rtl="0" algn="l">
              <a:lnSpc>
                <a:spcPct val="100000"/>
              </a:lnSpc>
              <a:spcBef>
                <a:spcPts val="0"/>
              </a:spcBef>
              <a:spcAft>
                <a:spcPts val="0"/>
              </a:spcAft>
              <a:buSzPts val="1200"/>
              <a:buNone/>
              <a:defRPr/>
            </a:lvl6pPr>
            <a:lvl7pPr lvl="6" rtl="0" algn="l">
              <a:lnSpc>
                <a:spcPct val="100000"/>
              </a:lnSpc>
              <a:spcBef>
                <a:spcPts val="0"/>
              </a:spcBef>
              <a:spcAft>
                <a:spcPts val="0"/>
              </a:spcAft>
              <a:buSzPts val="1200"/>
              <a:buNone/>
              <a:defRPr/>
            </a:lvl7pPr>
            <a:lvl8pPr lvl="7" rtl="0" algn="l">
              <a:lnSpc>
                <a:spcPct val="100000"/>
              </a:lnSpc>
              <a:spcBef>
                <a:spcPts val="0"/>
              </a:spcBef>
              <a:spcAft>
                <a:spcPts val="0"/>
              </a:spcAft>
              <a:buSzPts val="1200"/>
              <a:buNone/>
              <a:defRPr/>
            </a:lvl8pPr>
            <a:lvl9pPr lvl="8" rtl="0" algn="l">
              <a:lnSpc>
                <a:spcPct val="100000"/>
              </a:lnSpc>
              <a:spcBef>
                <a:spcPts val="0"/>
              </a:spcBef>
              <a:spcAft>
                <a:spcPts val="0"/>
              </a:spcAft>
              <a:buSzPts val="1200"/>
              <a:buNone/>
              <a:defRPr/>
            </a:lvl9pPr>
          </a:lstStyle>
          <a:p/>
        </p:txBody>
      </p:sp>
      <p:sp>
        <p:nvSpPr>
          <p:cNvPr id="116" name="Google Shape;116;p25"/>
          <p:cNvSpPr txBox="1"/>
          <p:nvPr>
            <p:ph idx="12" type="sldNum"/>
          </p:nvPr>
        </p:nvSpPr>
        <p:spPr>
          <a:xfrm>
            <a:off x="6553200" y="4767263"/>
            <a:ext cx="2133600" cy="273900"/>
          </a:xfrm>
          <a:prstGeom prst="rect">
            <a:avLst/>
          </a:prstGeom>
          <a:noFill/>
          <a:ln>
            <a:noFill/>
          </a:ln>
        </p:spPr>
        <p:txBody>
          <a:bodyPr anchorCtr="0" anchor="ctr" bIns="39550" lIns="79125" spcFirstLastPara="1" rIns="79125" wrap="square" tIns="3955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7" name="Shape 117"/>
        <p:cNvGrpSpPr/>
        <p:nvPr/>
      </p:nvGrpSpPr>
      <p:grpSpPr>
        <a:xfrm>
          <a:off x="0" y="0"/>
          <a:ext cx="0" cy="0"/>
          <a:chOff x="0" y="0"/>
          <a:chExt cx="0" cy="0"/>
        </a:xfrm>
      </p:grpSpPr>
      <p:sp>
        <p:nvSpPr>
          <p:cNvPr id="118" name="Google Shape;118;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9" name="Google Shape;119;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120" name="Google Shape;12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image" Target="../media/image2.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rgbClr val="E0666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06666"/>
        </a:solidFill>
      </p:bgPr>
    </p:bg>
    <p:spTree>
      <p:nvGrpSpPr>
        <p:cNvPr id="68" name="Shape 68"/>
        <p:cNvGrpSpPr/>
        <p:nvPr/>
      </p:nvGrpSpPr>
      <p:grpSpPr>
        <a:xfrm>
          <a:off x="0" y="0"/>
          <a:ext cx="0" cy="0"/>
          <a:chOff x="0" y="0"/>
          <a:chExt cx="0" cy="0"/>
        </a:xfrm>
      </p:grpSpPr>
      <p:sp>
        <p:nvSpPr>
          <p:cNvPr id="69" name="Google Shape;69;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Roboto Light"/>
              <a:buChar char="●"/>
              <a:defRPr i="0" sz="1800" u="none" cap="none" strike="noStrike">
                <a:solidFill>
                  <a:schemeClr val="dk2"/>
                </a:solidFill>
                <a:latin typeface="Roboto Light"/>
                <a:ea typeface="Roboto Light"/>
                <a:cs typeface="Roboto Light"/>
                <a:sym typeface="Roboto Light"/>
              </a:defRPr>
            </a:lvl1pPr>
            <a:lvl2pPr indent="-317500" lvl="1" marL="914400" marR="0" rtl="0" algn="l">
              <a:lnSpc>
                <a:spcPct val="115000"/>
              </a:lnSpc>
              <a:spcBef>
                <a:spcPts val="1600"/>
              </a:spcBef>
              <a:spcAft>
                <a:spcPts val="0"/>
              </a:spcAft>
              <a:buClr>
                <a:schemeClr val="dk2"/>
              </a:buClr>
              <a:buSzPts val="1400"/>
              <a:buFont typeface="Roboto Light"/>
              <a:buChar char="○"/>
              <a:defRPr i="0" sz="1400" u="none" cap="none" strike="noStrike">
                <a:solidFill>
                  <a:schemeClr val="dk2"/>
                </a:solidFill>
                <a:latin typeface="Roboto Light"/>
                <a:ea typeface="Roboto Light"/>
                <a:cs typeface="Roboto Light"/>
                <a:sym typeface="Roboto Light"/>
              </a:defRPr>
            </a:lvl2pPr>
            <a:lvl3pPr indent="-317500" lvl="2" marL="1371600" marR="0" rtl="0" algn="l">
              <a:lnSpc>
                <a:spcPct val="115000"/>
              </a:lnSpc>
              <a:spcBef>
                <a:spcPts val="1600"/>
              </a:spcBef>
              <a:spcAft>
                <a:spcPts val="0"/>
              </a:spcAft>
              <a:buClr>
                <a:schemeClr val="dk2"/>
              </a:buClr>
              <a:buSzPts val="1400"/>
              <a:buFont typeface="Roboto Light"/>
              <a:buChar char="■"/>
              <a:defRPr i="0" sz="1400" u="none" cap="none" strike="noStrike">
                <a:solidFill>
                  <a:schemeClr val="dk2"/>
                </a:solidFill>
                <a:latin typeface="Roboto Light"/>
                <a:ea typeface="Roboto Light"/>
                <a:cs typeface="Roboto Light"/>
                <a:sym typeface="Roboto Light"/>
              </a:defRPr>
            </a:lvl3pPr>
            <a:lvl4pPr indent="-317500" lvl="3" marL="1828800" marR="0" rtl="0" algn="l">
              <a:lnSpc>
                <a:spcPct val="115000"/>
              </a:lnSpc>
              <a:spcBef>
                <a:spcPts val="1600"/>
              </a:spcBef>
              <a:spcAft>
                <a:spcPts val="0"/>
              </a:spcAft>
              <a:buClr>
                <a:schemeClr val="dk2"/>
              </a:buClr>
              <a:buSzPts val="1400"/>
              <a:buFont typeface="Roboto Light"/>
              <a:buChar char="●"/>
              <a:defRPr i="0" sz="1400" u="none" cap="none" strike="noStrike">
                <a:solidFill>
                  <a:schemeClr val="dk2"/>
                </a:solidFill>
                <a:latin typeface="Roboto Light"/>
                <a:ea typeface="Roboto Light"/>
                <a:cs typeface="Roboto Light"/>
                <a:sym typeface="Roboto Light"/>
              </a:defRPr>
            </a:lvl4pPr>
            <a:lvl5pPr indent="-317500" lvl="4" marL="2286000" marR="0" rtl="0" algn="l">
              <a:lnSpc>
                <a:spcPct val="115000"/>
              </a:lnSpc>
              <a:spcBef>
                <a:spcPts val="1600"/>
              </a:spcBef>
              <a:spcAft>
                <a:spcPts val="0"/>
              </a:spcAft>
              <a:buClr>
                <a:schemeClr val="dk2"/>
              </a:buClr>
              <a:buSzPts val="1400"/>
              <a:buFont typeface="Roboto Light"/>
              <a:buChar char="○"/>
              <a:defRPr i="0" sz="1400" u="none" cap="none" strike="noStrike">
                <a:solidFill>
                  <a:schemeClr val="dk2"/>
                </a:solidFill>
                <a:latin typeface="Roboto Light"/>
                <a:ea typeface="Roboto Light"/>
                <a:cs typeface="Roboto Light"/>
                <a:sym typeface="Roboto Light"/>
              </a:defRPr>
            </a:lvl5pPr>
            <a:lvl6pPr indent="-317500" lvl="5" marL="2743200" marR="0" rtl="0" algn="l">
              <a:lnSpc>
                <a:spcPct val="115000"/>
              </a:lnSpc>
              <a:spcBef>
                <a:spcPts val="1600"/>
              </a:spcBef>
              <a:spcAft>
                <a:spcPts val="0"/>
              </a:spcAft>
              <a:buClr>
                <a:schemeClr val="dk2"/>
              </a:buClr>
              <a:buSzPts val="1400"/>
              <a:buFont typeface="Roboto Light"/>
              <a:buChar char="■"/>
              <a:defRPr i="0" sz="1400" u="none" cap="none" strike="noStrike">
                <a:solidFill>
                  <a:schemeClr val="dk2"/>
                </a:solidFill>
                <a:latin typeface="Roboto Light"/>
                <a:ea typeface="Roboto Light"/>
                <a:cs typeface="Roboto Light"/>
                <a:sym typeface="Roboto Light"/>
              </a:defRPr>
            </a:lvl6pPr>
            <a:lvl7pPr indent="-317500" lvl="6" marL="3200400" marR="0" rtl="0" algn="l">
              <a:lnSpc>
                <a:spcPct val="115000"/>
              </a:lnSpc>
              <a:spcBef>
                <a:spcPts val="1600"/>
              </a:spcBef>
              <a:spcAft>
                <a:spcPts val="0"/>
              </a:spcAft>
              <a:buClr>
                <a:schemeClr val="dk2"/>
              </a:buClr>
              <a:buSzPts val="1400"/>
              <a:buFont typeface="Roboto Light"/>
              <a:buChar char="●"/>
              <a:defRPr i="0" sz="1400" u="none" cap="none" strike="noStrike">
                <a:solidFill>
                  <a:schemeClr val="dk2"/>
                </a:solidFill>
                <a:latin typeface="Roboto Light"/>
                <a:ea typeface="Roboto Light"/>
                <a:cs typeface="Roboto Light"/>
                <a:sym typeface="Roboto Light"/>
              </a:defRPr>
            </a:lvl7pPr>
            <a:lvl8pPr indent="-317500" lvl="7" marL="3657600" marR="0" rtl="0" algn="l">
              <a:lnSpc>
                <a:spcPct val="115000"/>
              </a:lnSpc>
              <a:spcBef>
                <a:spcPts val="1600"/>
              </a:spcBef>
              <a:spcAft>
                <a:spcPts val="0"/>
              </a:spcAft>
              <a:buClr>
                <a:schemeClr val="dk2"/>
              </a:buClr>
              <a:buSzPts val="1400"/>
              <a:buFont typeface="Roboto Light"/>
              <a:buChar char="○"/>
              <a:defRPr i="0" sz="1400" u="none" cap="none" strike="noStrike">
                <a:solidFill>
                  <a:schemeClr val="dk2"/>
                </a:solidFill>
                <a:latin typeface="Roboto Light"/>
                <a:ea typeface="Roboto Light"/>
                <a:cs typeface="Roboto Light"/>
                <a:sym typeface="Roboto Light"/>
              </a:defRPr>
            </a:lvl8pPr>
            <a:lvl9pPr indent="-317500" lvl="8" marL="4114800" marR="0" rtl="0" algn="l">
              <a:lnSpc>
                <a:spcPct val="115000"/>
              </a:lnSpc>
              <a:spcBef>
                <a:spcPts val="1600"/>
              </a:spcBef>
              <a:spcAft>
                <a:spcPts val="1600"/>
              </a:spcAft>
              <a:buClr>
                <a:schemeClr val="dk2"/>
              </a:buClr>
              <a:buSzPts val="1400"/>
              <a:buFont typeface="Roboto Light"/>
              <a:buChar char="■"/>
              <a:defRPr i="0" sz="1400" u="none" cap="none" strike="noStrike">
                <a:solidFill>
                  <a:schemeClr val="dk2"/>
                </a:solidFill>
                <a:latin typeface="Roboto Light"/>
                <a:ea typeface="Roboto Light"/>
                <a:cs typeface="Roboto Light"/>
                <a:sym typeface="Roboto Light"/>
              </a:defRPr>
            </a:lvl9pPr>
          </a:lstStyle>
          <a:p/>
        </p:txBody>
      </p:sp>
      <p:sp>
        <p:nvSpPr>
          <p:cNvPr id="70" name="Google Shape;7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p15"/>
          <p:cNvSpPr txBox="1"/>
          <p:nvPr>
            <p:ph type="title"/>
          </p:nvPr>
        </p:nvSpPr>
        <p:spPr>
          <a:xfrm>
            <a:off x="311700" y="319183"/>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434343"/>
              </a:buClr>
              <a:buSzPts val="2700"/>
              <a:buFont typeface="Roboto"/>
              <a:buNone/>
              <a:defRPr sz="2700">
                <a:solidFill>
                  <a:srgbClr val="434343"/>
                </a:solidFill>
                <a:latin typeface="Roboto"/>
                <a:ea typeface="Roboto"/>
                <a:cs typeface="Roboto"/>
                <a:sym typeface="Robot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72" name="Google Shape;72;p15"/>
          <p:cNvPicPr preferRelativeResize="0"/>
          <p:nvPr/>
        </p:nvPicPr>
        <p:blipFill rotWithShape="1">
          <a:blip r:embed="rId1">
            <a:alphaModFix/>
          </a:blip>
          <a:srcRect b="0" l="0" r="0" t="0"/>
          <a:stretch/>
        </p:blipFill>
        <p:spPr>
          <a:xfrm>
            <a:off x="7511767" y="141960"/>
            <a:ext cx="1421105" cy="5573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hyperlink" Target="https://www.credly.com/org/data-center-dynamics/badge/business-of-data-cente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6.png"/><Relationship Id="rId5" Type="http://schemas.openxmlformats.org/officeDocument/2006/relationships/image" Target="../media/image29.png"/><Relationship Id="rId6" Type="http://schemas.openxmlformats.org/officeDocument/2006/relationships/image" Target="../media/image35.png"/><Relationship Id="rId7" Type="http://schemas.openxmlformats.org/officeDocument/2006/relationships/image" Target="../media/image15.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4.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drive.google.com/file/d/1jDIUdcoSgfnTnCwKTLi7wGEzonGwfgaF/view" TargetMode="External"/><Relationship Id="rId5"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1.png"/><Relationship Id="rId5" Type="http://schemas.openxmlformats.org/officeDocument/2006/relationships/image" Target="../media/image22.png"/><Relationship Id="rId6"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ph type="ctrTitle"/>
          </p:nvPr>
        </p:nvSpPr>
        <p:spPr>
          <a:xfrm>
            <a:off x="324150" y="1883639"/>
            <a:ext cx="8495700" cy="41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GB" sz="3200">
                <a:solidFill>
                  <a:schemeClr val="dk1"/>
                </a:solidFill>
              </a:rPr>
              <a:t>Becas Talento Data Center</a:t>
            </a:r>
            <a:endParaRPr b="1" sz="3200">
              <a:solidFill>
                <a:schemeClr val="dk1"/>
              </a:solidFill>
            </a:endParaRPr>
          </a:p>
        </p:txBody>
      </p:sp>
      <p:sp>
        <p:nvSpPr>
          <p:cNvPr id="126" name="Google Shape;126;p27"/>
          <p:cNvSpPr txBox="1"/>
          <p:nvPr/>
        </p:nvSpPr>
        <p:spPr>
          <a:xfrm>
            <a:off x="2499300" y="3548975"/>
            <a:ext cx="4145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FFFFFF"/>
                </a:solidFill>
              </a:rPr>
              <a:t>Entrenando a los profesionales del futuro</a:t>
            </a:r>
            <a:endParaRPr>
              <a:solidFill>
                <a:srgbClr val="FFFFFF"/>
              </a:solidFill>
            </a:endParaRPr>
          </a:p>
        </p:txBody>
      </p:sp>
      <p:pic>
        <p:nvPicPr>
          <p:cNvPr id="127" name="Google Shape;127;p27"/>
          <p:cNvPicPr preferRelativeResize="0"/>
          <p:nvPr/>
        </p:nvPicPr>
        <p:blipFill>
          <a:blip r:embed="rId3">
            <a:alphaModFix/>
          </a:blip>
          <a:stretch>
            <a:fillRect/>
          </a:stretch>
        </p:blipFill>
        <p:spPr>
          <a:xfrm>
            <a:off x="80350" y="72028"/>
            <a:ext cx="2393149" cy="614649"/>
          </a:xfrm>
          <a:prstGeom prst="rect">
            <a:avLst/>
          </a:prstGeom>
          <a:noFill/>
          <a:ln>
            <a:noFill/>
          </a:ln>
        </p:spPr>
      </p:pic>
      <p:pic>
        <p:nvPicPr>
          <p:cNvPr id="128" name="Google Shape;128;p27"/>
          <p:cNvPicPr preferRelativeResize="0"/>
          <p:nvPr/>
        </p:nvPicPr>
        <p:blipFill>
          <a:blip r:embed="rId4">
            <a:alphaModFix/>
          </a:blip>
          <a:stretch>
            <a:fillRect/>
          </a:stretch>
        </p:blipFill>
        <p:spPr>
          <a:xfrm>
            <a:off x="6353825" y="184800"/>
            <a:ext cx="2751724" cy="534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6"/>
          <p:cNvSpPr txBox="1"/>
          <p:nvPr>
            <p:ph type="title"/>
          </p:nvPr>
        </p:nvSpPr>
        <p:spPr>
          <a:xfrm>
            <a:off x="313850" y="2368725"/>
            <a:ext cx="3978600" cy="11142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en-GB" sz="1200">
                <a:solidFill>
                  <a:srgbClr val="313437"/>
                </a:solidFill>
                <a:latin typeface="Roboto"/>
                <a:ea typeface="Roboto"/>
                <a:cs typeface="Roboto"/>
                <a:sym typeface="Roboto"/>
              </a:rPr>
              <a:t>Basado en los resultados de aprendizaje definidos, nuestro programa de e-learning utiliza el software educativo más reciente para guiar al estudiante a través del mundo (a veces complejo, pero siempre interesante) del data center de misión crítica. Con dibujos técnicos, vídeos explicativos, pruebas de aprendizaje periódicas y mucho más, el autoaprendizaje online es altamente flexible. Los alumnos pueden acceder al aprendizaje dónde y cuándo mejor les venga.</a:t>
            </a:r>
            <a:endParaRPr sz="1200">
              <a:solidFill>
                <a:srgbClr val="313437"/>
              </a:solidFill>
              <a:latin typeface="Roboto"/>
              <a:ea typeface="Roboto"/>
              <a:cs typeface="Roboto"/>
              <a:sym typeface="Roboto"/>
            </a:endParaRPr>
          </a:p>
          <a:p>
            <a:pPr indent="0" lvl="0" marL="0" rtl="0" algn="l">
              <a:spcBef>
                <a:spcPts val="1200"/>
              </a:spcBef>
              <a:spcAft>
                <a:spcPts val="0"/>
              </a:spcAft>
              <a:buNone/>
            </a:pPr>
            <a:r>
              <a:rPr b="1" lang="en-GB" sz="1300">
                <a:solidFill>
                  <a:srgbClr val="313437"/>
                </a:solidFill>
                <a:latin typeface="Roboto"/>
                <a:ea typeface="Roboto"/>
                <a:cs typeface="Roboto"/>
                <a:sym typeface="Roboto"/>
              </a:rPr>
              <a:t>Para obtener la credencial DCT®, los alumnos deben completar los 16 módulos requeridos, es decir, aproximadamente 56 horas de aprendizaje e-learning.</a:t>
            </a:r>
            <a:endParaRPr b="1" sz="1200">
              <a:solidFill>
                <a:srgbClr val="313437"/>
              </a:solidFill>
              <a:latin typeface="Roboto"/>
              <a:ea typeface="Roboto"/>
              <a:cs typeface="Roboto"/>
              <a:sym typeface="Roboto"/>
            </a:endParaRPr>
          </a:p>
          <a:p>
            <a:pPr indent="0" lvl="0" marL="0" rtl="0" algn="l">
              <a:spcBef>
                <a:spcPts val="0"/>
              </a:spcBef>
              <a:spcAft>
                <a:spcPts val="0"/>
              </a:spcAft>
              <a:buNone/>
            </a:pPr>
            <a:r>
              <a:t/>
            </a:r>
            <a:endParaRPr sz="1200">
              <a:solidFill>
                <a:srgbClr val="313437"/>
              </a:solidFill>
              <a:latin typeface="Roboto"/>
              <a:ea typeface="Roboto"/>
              <a:cs typeface="Roboto"/>
              <a:sym typeface="Roboto"/>
            </a:endParaRPr>
          </a:p>
        </p:txBody>
      </p:sp>
      <p:sp>
        <p:nvSpPr>
          <p:cNvPr id="255" name="Google Shape;255;p36"/>
          <p:cNvSpPr txBox="1"/>
          <p:nvPr/>
        </p:nvSpPr>
        <p:spPr>
          <a:xfrm>
            <a:off x="313850" y="1873825"/>
            <a:ext cx="3544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rgbClr val="434343"/>
                </a:solidFill>
                <a:latin typeface="Roboto"/>
                <a:ea typeface="Roboto"/>
                <a:cs typeface="Roboto"/>
                <a:sym typeface="Roboto"/>
              </a:rPr>
              <a:t>Data Center Technician </a:t>
            </a:r>
            <a:endParaRPr sz="2400">
              <a:solidFill>
                <a:srgbClr val="434343"/>
              </a:solidFill>
              <a:latin typeface="Roboto"/>
              <a:ea typeface="Roboto"/>
              <a:cs typeface="Roboto"/>
              <a:sym typeface="Roboto"/>
            </a:endParaRPr>
          </a:p>
        </p:txBody>
      </p:sp>
      <p:pic>
        <p:nvPicPr>
          <p:cNvPr id="256" name="Google Shape;256;p36"/>
          <p:cNvPicPr preferRelativeResize="0"/>
          <p:nvPr/>
        </p:nvPicPr>
        <p:blipFill>
          <a:blip r:embed="rId3">
            <a:alphaModFix/>
          </a:blip>
          <a:stretch>
            <a:fillRect/>
          </a:stretch>
        </p:blipFill>
        <p:spPr>
          <a:xfrm>
            <a:off x="6961100" y="659163"/>
            <a:ext cx="2200150" cy="670775"/>
          </a:xfrm>
          <a:prstGeom prst="rect">
            <a:avLst/>
          </a:prstGeom>
          <a:noFill/>
          <a:ln>
            <a:noFill/>
          </a:ln>
        </p:spPr>
      </p:pic>
      <p:pic>
        <p:nvPicPr>
          <p:cNvPr id="257" name="Google Shape;257;p36"/>
          <p:cNvPicPr preferRelativeResize="0"/>
          <p:nvPr/>
        </p:nvPicPr>
        <p:blipFill>
          <a:blip r:embed="rId4">
            <a:alphaModFix/>
          </a:blip>
          <a:stretch>
            <a:fillRect/>
          </a:stretch>
        </p:blipFill>
        <p:spPr>
          <a:xfrm rot="400352">
            <a:off x="4206303" y="1448811"/>
            <a:ext cx="4785792" cy="3190529"/>
          </a:xfrm>
          <a:prstGeom prst="rect">
            <a:avLst/>
          </a:prstGeom>
          <a:noFill/>
          <a:ln>
            <a:noFill/>
          </a:ln>
        </p:spPr>
      </p:pic>
      <p:pic>
        <p:nvPicPr>
          <p:cNvPr id="258" name="Google Shape;258;p36"/>
          <p:cNvPicPr preferRelativeResize="0"/>
          <p:nvPr/>
        </p:nvPicPr>
        <p:blipFill>
          <a:blip r:embed="rId5">
            <a:alphaModFix/>
          </a:blip>
          <a:stretch>
            <a:fillRect/>
          </a:stretch>
        </p:blipFill>
        <p:spPr>
          <a:xfrm>
            <a:off x="431825" y="199238"/>
            <a:ext cx="2386001" cy="1590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2" name="Shape 262"/>
        <p:cNvGrpSpPr/>
        <p:nvPr/>
      </p:nvGrpSpPr>
      <p:grpSpPr>
        <a:xfrm>
          <a:off x="0" y="0"/>
          <a:ext cx="0" cy="0"/>
          <a:chOff x="0" y="0"/>
          <a:chExt cx="0" cy="0"/>
        </a:xfrm>
      </p:grpSpPr>
      <p:sp>
        <p:nvSpPr>
          <p:cNvPr id="263" name="Google Shape;263;p37"/>
          <p:cNvSpPr txBox="1"/>
          <p:nvPr/>
        </p:nvSpPr>
        <p:spPr>
          <a:xfrm>
            <a:off x="255975" y="170100"/>
            <a:ext cx="6641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rgbClr val="434343"/>
                </a:solidFill>
                <a:latin typeface="Roboto"/>
                <a:ea typeface="Roboto"/>
                <a:cs typeface="Roboto"/>
                <a:sym typeface="Roboto"/>
              </a:rPr>
              <a:t>Credenciales de DCD&gt;Academy y Credly</a:t>
            </a:r>
            <a:endParaRPr b="1" sz="2400">
              <a:solidFill>
                <a:srgbClr val="434343"/>
              </a:solidFill>
              <a:latin typeface="Roboto"/>
              <a:ea typeface="Roboto"/>
              <a:cs typeface="Roboto"/>
              <a:sym typeface="Roboto"/>
            </a:endParaRPr>
          </a:p>
        </p:txBody>
      </p:sp>
      <p:pic>
        <p:nvPicPr>
          <p:cNvPr id="264" name="Google Shape;264;p37"/>
          <p:cNvPicPr preferRelativeResize="0"/>
          <p:nvPr/>
        </p:nvPicPr>
        <p:blipFill>
          <a:blip r:embed="rId3">
            <a:alphaModFix/>
          </a:blip>
          <a:stretch>
            <a:fillRect/>
          </a:stretch>
        </p:blipFill>
        <p:spPr>
          <a:xfrm>
            <a:off x="6961100" y="659163"/>
            <a:ext cx="2200150" cy="670775"/>
          </a:xfrm>
          <a:prstGeom prst="rect">
            <a:avLst/>
          </a:prstGeom>
          <a:noFill/>
          <a:ln>
            <a:noFill/>
          </a:ln>
        </p:spPr>
      </p:pic>
      <p:sp>
        <p:nvSpPr>
          <p:cNvPr id="265" name="Google Shape;265;p37"/>
          <p:cNvSpPr txBox="1"/>
          <p:nvPr/>
        </p:nvSpPr>
        <p:spPr>
          <a:xfrm>
            <a:off x="278175" y="659175"/>
            <a:ext cx="6597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13437"/>
                </a:solidFill>
                <a:latin typeface="Roboto"/>
                <a:ea typeface="Roboto"/>
                <a:cs typeface="Roboto"/>
                <a:sym typeface="Roboto"/>
              </a:rPr>
              <a:t>Las credenciales de DCD&gt;Academy d</a:t>
            </a:r>
            <a:r>
              <a:rPr lang="en-GB" sz="1100">
                <a:solidFill>
                  <a:srgbClr val="313437"/>
                </a:solidFill>
                <a:latin typeface="Roboto"/>
                <a:ea typeface="Roboto"/>
                <a:cs typeface="Roboto"/>
                <a:sym typeface="Roboto"/>
              </a:rPr>
              <a:t>emuestran a los empleadores y a los clientes que usted tiene los conocimientos y las aptitudes necesarias para desempeñar su función profesional. Las credenciales pueden ayudar a un posible empleador a que te imagine en el rol del trabajo específico y forman parte del desarrollo profesional continuo que necesitas para avanzar en tu carrera.</a:t>
            </a:r>
            <a:endParaRPr sz="1100">
              <a:solidFill>
                <a:srgbClr val="313437"/>
              </a:solidFill>
              <a:latin typeface="Roboto"/>
              <a:ea typeface="Roboto"/>
              <a:cs typeface="Roboto"/>
              <a:sym typeface="Roboto"/>
            </a:endParaRPr>
          </a:p>
        </p:txBody>
      </p:sp>
      <p:pic>
        <p:nvPicPr>
          <p:cNvPr id="266" name="Google Shape;266;p37"/>
          <p:cNvPicPr preferRelativeResize="0"/>
          <p:nvPr/>
        </p:nvPicPr>
        <p:blipFill rotWithShape="1">
          <a:blip r:embed="rId4">
            <a:alphaModFix/>
          </a:blip>
          <a:srcRect b="0" l="0" r="24919" t="0"/>
          <a:stretch/>
        </p:blipFill>
        <p:spPr>
          <a:xfrm>
            <a:off x="2078788" y="1479738"/>
            <a:ext cx="4986424" cy="1705700"/>
          </a:xfrm>
          <a:prstGeom prst="rect">
            <a:avLst/>
          </a:prstGeom>
          <a:noFill/>
          <a:ln>
            <a:noFill/>
          </a:ln>
        </p:spPr>
      </p:pic>
      <p:sp>
        <p:nvSpPr>
          <p:cNvPr id="267" name="Google Shape;267;p37"/>
          <p:cNvSpPr txBox="1"/>
          <p:nvPr/>
        </p:nvSpPr>
        <p:spPr>
          <a:xfrm>
            <a:off x="242550" y="3335225"/>
            <a:ext cx="8658900" cy="109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100">
                <a:solidFill>
                  <a:srgbClr val="313437"/>
                </a:solidFill>
                <a:latin typeface="Roboto"/>
                <a:ea typeface="Roboto"/>
                <a:cs typeface="Roboto"/>
                <a:sym typeface="Roboto"/>
              </a:rPr>
              <a:t>Los badges y certificados de las credenciales de DCD&gt;Academy se emiten a través de Credly. </a:t>
            </a:r>
            <a:r>
              <a:rPr lang="en-GB" sz="1100">
                <a:solidFill>
                  <a:srgbClr val="313437"/>
                </a:solidFill>
                <a:latin typeface="Roboto"/>
                <a:ea typeface="Roboto"/>
                <a:cs typeface="Roboto"/>
                <a:sym typeface="Roboto"/>
              </a:rPr>
              <a:t>Los badges y certificados digitales le permiten compartir y validar su credencial DCD&gt;Academy con su red social. Cuando compartes tu badge o certificado, tu red puede verificar fácilmente la credencial, así como obtener información sobre la formación que has completado para obtenerla.</a:t>
            </a:r>
            <a:endParaRPr sz="1100">
              <a:solidFill>
                <a:srgbClr val="313437"/>
              </a:solidFill>
              <a:latin typeface="Roboto"/>
              <a:ea typeface="Roboto"/>
              <a:cs typeface="Roboto"/>
              <a:sym typeface="Roboto"/>
            </a:endParaRPr>
          </a:p>
          <a:p>
            <a:pPr indent="0" lvl="0" marL="0" rtl="0" algn="l">
              <a:lnSpc>
                <a:spcPct val="115000"/>
              </a:lnSpc>
              <a:spcBef>
                <a:spcPts val="1200"/>
              </a:spcBef>
              <a:spcAft>
                <a:spcPts val="1200"/>
              </a:spcAft>
              <a:buNone/>
            </a:pPr>
            <a:r>
              <a:rPr lang="en-GB" sz="1100" u="sng">
                <a:solidFill>
                  <a:schemeClr val="hlink"/>
                </a:solidFill>
                <a:latin typeface="Roboto"/>
                <a:ea typeface="Roboto"/>
                <a:cs typeface="Roboto"/>
                <a:sym typeface="Roboto"/>
                <a:hlinkClick r:id="rId5"/>
              </a:rPr>
              <a:t>Ver un badge de Credly</a:t>
            </a:r>
            <a:endParaRPr sz="1100">
              <a:solidFill>
                <a:srgbClr val="4B77BE"/>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8"/>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2400">
                <a:solidFill>
                  <a:srgbClr val="434343"/>
                </a:solidFill>
                <a:latin typeface="Roboto"/>
                <a:ea typeface="Roboto"/>
                <a:cs typeface="Roboto"/>
                <a:sym typeface="Roboto"/>
              </a:rPr>
              <a:t>Prácticas en empresas de colocation</a:t>
            </a:r>
            <a:endParaRPr/>
          </a:p>
        </p:txBody>
      </p:sp>
      <p:pic>
        <p:nvPicPr>
          <p:cNvPr id="273" name="Google Shape;273;p38"/>
          <p:cNvPicPr preferRelativeResize="0"/>
          <p:nvPr/>
        </p:nvPicPr>
        <p:blipFill>
          <a:blip r:embed="rId3">
            <a:alphaModFix/>
          </a:blip>
          <a:stretch>
            <a:fillRect/>
          </a:stretch>
        </p:blipFill>
        <p:spPr>
          <a:xfrm>
            <a:off x="6961100" y="659163"/>
            <a:ext cx="2200150" cy="670775"/>
          </a:xfrm>
          <a:prstGeom prst="rect">
            <a:avLst/>
          </a:prstGeom>
          <a:noFill/>
          <a:ln>
            <a:noFill/>
          </a:ln>
        </p:spPr>
      </p:pic>
      <p:sp>
        <p:nvSpPr>
          <p:cNvPr id="274" name="Google Shape;274;p38"/>
          <p:cNvSpPr txBox="1"/>
          <p:nvPr/>
        </p:nvSpPr>
        <p:spPr>
          <a:xfrm>
            <a:off x="278175" y="659175"/>
            <a:ext cx="6597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13437"/>
                </a:solidFill>
                <a:latin typeface="Roboto"/>
                <a:ea typeface="Roboto"/>
                <a:cs typeface="Roboto"/>
                <a:sym typeface="Roboto"/>
              </a:rPr>
              <a:t>Spain DC trabaja en estrecha </a:t>
            </a:r>
            <a:r>
              <a:rPr b="1" lang="en-GB" sz="1100">
                <a:solidFill>
                  <a:srgbClr val="313437"/>
                </a:solidFill>
                <a:latin typeface="Roboto"/>
                <a:ea typeface="Roboto"/>
                <a:cs typeface="Roboto"/>
                <a:sym typeface="Roboto"/>
              </a:rPr>
              <a:t>colaboración con las administraciones y con el sector educativo</a:t>
            </a:r>
            <a:r>
              <a:rPr lang="en-GB" sz="1100">
                <a:solidFill>
                  <a:srgbClr val="313437"/>
                </a:solidFill>
                <a:latin typeface="Roboto"/>
                <a:ea typeface="Roboto"/>
                <a:cs typeface="Roboto"/>
                <a:sym typeface="Roboto"/>
              </a:rPr>
              <a:t> para favorecer que los profesionales tengan posibilidades de formación constante y empleo en los Data Centers, además de fomentar proactivamente la </a:t>
            </a:r>
            <a:r>
              <a:rPr b="1" lang="en-GB" sz="1100">
                <a:solidFill>
                  <a:srgbClr val="313437"/>
                </a:solidFill>
                <a:latin typeface="Roboto"/>
                <a:ea typeface="Roboto"/>
                <a:cs typeface="Roboto"/>
                <a:sym typeface="Roboto"/>
              </a:rPr>
              <a:t>inclusión de talento femenino</a:t>
            </a:r>
            <a:r>
              <a:rPr lang="en-GB" sz="1100">
                <a:solidFill>
                  <a:srgbClr val="313437"/>
                </a:solidFill>
                <a:latin typeface="Roboto"/>
                <a:ea typeface="Roboto"/>
                <a:cs typeface="Roboto"/>
                <a:sym typeface="Roboto"/>
              </a:rPr>
              <a:t> en los distintos perfiles profesionales.</a:t>
            </a:r>
            <a:endParaRPr sz="1100">
              <a:solidFill>
                <a:srgbClr val="313437"/>
              </a:solidFill>
              <a:latin typeface="Roboto"/>
              <a:ea typeface="Roboto"/>
              <a:cs typeface="Roboto"/>
              <a:sym typeface="Roboto"/>
            </a:endParaRPr>
          </a:p>
        </p:txBody>
      </p:sp>
      <p:pic>
        <p:nvPicPr>
          <p:cNvPr id="275" name="Google Shape;275;p38"/>
          <p:cNvPicPr preferRelativeResize="0"/>
          <p:nvPr/>
        </p:nvPicPr>
        <p:blipFill>
          <a:blip r:embed="rId4">
            <a:alphaModFix/>
          </a:blip>
          <a:stretch>
            <a:fillRect/>
          </a:stretch>
        </p:blipFill>
        <p:spPr>
          <a:xfrm>
            <a:off x="2463313" y="2257475"/>
            <a:ext cx="4217375" cy="2450325"/>
          </a:xfrm>
          <a:prstGeom prst="rect">
            <a:avLst/>
          </a:prstGeom>
          <a:noFill/>
          <a:ln>
            <a:noFill/>
          </a:ln>
        </p:spPr>
      </p:pic>
      <p:sp>
        <p:nvSpPr>
          <p:cNvPr id="276" name="Google Shape;276;p38"/>
          <p:cNvSpPr txBox="1"/>
          <p:nvPr/>
        </p:nvSpPr>
        <p:spPr>
          <a:xfrm>
            <a:off x="287900" y="1444875"/>
            <a:ext cx="7469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13437"/>
                </a:solidFill>
                <a:latin typeface="Roboto"/>
                <a:ea typeface="Roboto"/>
                <a:cs typeface="Roboto"/>
                <a:sym typeface="Roboto"/>
              </a:rPr>
              <a:t>Una vez finalizada la formación, el alumno aplicará a un completo ecosistema de empresas donde podrá realizar </a:t>
            </a:r>
            <a:r>
              <a:rPr b="1" lang="en-GB" sz="1100">
                <a:solidFill>
                  <a:srgbClr val="313437"/>
                </a:solidFill>
                <a:latin typeface="Roboto"/>
                <a:ea typeface="Roboto"/>
                <a:cs typeface="Roboto"/>
                <a:sym typeface="Roboto"/>
              </a:rPr>
              <a:t>prácticas remuneradas en distintas empresas de colocation </a:t>
            </a:r>
            <a:r>
              <a:rPr lang="en-GB" sz="1100">
                <a:solidFill>
                  <a:srgbClr val="313437"/>
                </a:solidFill>
                <a:latin typeface="Roboto"/>
                <a:ea typeface="Roboto"/>
                <a:cs typeface="Roboto"/>
                <a:sym typeface="Roboto"/>
              </a:rPr>
              <a:t>que se mostrarán más adelante y las cuales ofrecerán </a:t>
            </a:r>
            <a:r>
              <a:rPr b="1" lang="en-GB" sz="1100">
                <a:solidFill>
                  <a:srgbClr val="313437"/>
                </a:solidFill>
                <a:latin typeface="Roboto"/>
                <a:ea typeface="Roboto"/>
                <a:cs typeface="Roboto"/>
                <a:sym typeface="Roboto"/>
              </a:rPr>
              <a:t>desde contratos en prácticas hasta, incluso, contratos junior</a:t>
            </a:r>
            <a:r>
              <a:rPr lang="en-GB" sz="1100">
                <a:solidFill>
                  <a:srgbClr val="313437"/>
                </a:solidFill>
                <a:latin typeface="Roboto"/>
                <a:ea typeface="Roboto"/>
                <a:cs typeface="Roboto"/>
                <a:sym typeface="Roboto"/>
              </a:rPr>
              <a:t>. </a:t>
            </a:r>
            <a:endParaRPr sz="1100">
              <a:solidFill>
                <a:srgbClr val="313437"/>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9"/>
          <p:cNvSpPr txBox="1"/>
          <p:nvPr>
            <p:ph type="title"/>
          </p:nvPr>
        </p:nvSpPr>
        <p:spPr>
          <a:xfrm>
            <a:off x="311700" y="272950"/>
            <a:ext cx="2555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2400">
                <a:solidFill>
                  <a:srgbClr val="434343"/>
                </a:solidFill>
                <a:latin typeface="Roboto"/>
                <a:ea typeface="Roboto"/>
                <a:cs typeface="Roboto"/>
                <a:sym typeface="Roboto"/>
              </a:rPr>
              <a:t>Socios fundadores</a:t>
            </a:r>
            <a:endParaRPr/>
          </a:p>
        </p:txBody>
      </p:sp>
      <p:pic>
        <p:nvPicPr>
          <p:cNvPr id="282" name="Google Shape;282;p39"/>
          <p:cNvPicPr preferRelativeResize="0"/>
          <p:nvPr/>
        </p:nvPicPr>
        <p:blipFill>
          <a:blip r:embed="rId3">
            <a:alphaModFix/>
          </a:blip>
          <a:stretch>
            <a:fillRect/>
          </a:stretch>
        </p:blipFill>
        <p:spPr>
          <a:xfrm>
            <a:off x="6961100" y="659163"/>
            <a:ext cx="2200150" cy="670775"/>
          </a:xfrm>
          <a:prstGeom prst="rect">
            <a:avLst/>
          </a:prstGeom>
          <a:noFill/>
          <a:ln>
            <a:noFill/>
          </a:ln>
        </p:spPr>
      </p:pic>
      <p:pic>
        <p:nvPicPr>
          <p:cNvPr id="283" name="Google Shape;283;p39"/>
          <p:cNvPicPr preferRelativeResize="0"/>
          <p:nvPr/>
        </p:nvPicPr>
        <p:blipFill>
          <a:blip r:embed="rId4">
            <a:alphaModFix/>
          </a:blip>
          <a:stretch>
            <a:fillRect/>
          </a:stretch>
        </p:blipFill>
        <p:spPr>
          <a:xfrm>
            <a:off x="311688" y="962438"/>
            <a:ext cx="6315075" cy="3486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0"/>
          <p:cNvSpPr txBox="1"/>
          <p:nvPr>
            <p:ph type="title"/>
          </p:nvPr>
        </p:nvSpPr>
        <p:spPr>
          <a:xfrm>
            <a:off x="311700" y="272950"/>
            <a:ext cx="2555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2400">
                <a:solidFill>
                  <a:srgbClr val="434343"/>
                </a:solidFill>
                <a:latin typeface="Roboto"/>
                <a:ea typeface="Roboto"/>
                <a:cs typeface="Roboto"/>
                <a:sym typeface="Roboto"/>
              </a:rPr>
              <a:t>Socios</a:t>
            </a:r>
            <a:endParaRPr/>
          </a:p>
        </p:txBody>
      </p:sp>
      <p:pic>
        <p:nvPicPr>
          <p:cNvPr id="289" name="Google Shape;289;p40"/>
          <p:cNvPicPr preferRelativeResize="0"/>
          <p:nvPr/>
        </p:nvPicPr>
        <p:blipFill>
          <a:blip r:embed="rId3">
            <a:alphaModFix/>
          </a:blip>
          <a:stretch>
            <a:fillRect/>
          </a:stretch>
        </p:blipFill>
        <p:spPr>
          <a:xfrm>
            <a:off x="6961100" y="659163"/>
            <a:ext cx="2200150" cy="670775"/>
          </a:xfrm>
          <a:prstGeom prst="rect">
            <a:avLst/>
          </a:prstGeom>
          <a:noFill/>
          <a:ln>
            <a:noFill/>
          </a:ln>
        </p:spPr>
      </p:pic>
      <p:pic>
        <p:nvPicPr>
          <p:cNvPr id="290" name="Google Shape;290;p40"/>
          <p:cNvPicPr preferRelativeResize="0"/>
          <p:nvPr/>
        </p:nvPicPr>
        <p:blipFill rotWithShape="1">
          <a:blip r:embed="rId4">
            <a:alphaModFix/>
          </a:blip>
          <a:srcRect b="6041" l="4789" r="0" t="0"/>
          <a:stretch/>
        </p:blipFill>
        <p:spPr>
          <a:xfrm>
            <a:off x="311700" y="931675"/>
            <a:ext cx="6165499" cy="375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txBox="1"/>
          <p:nvPr>
            <p:ph type="title"/>
          </p:nvPr>
        </p:nvSpPr>
        <p:spPr>
          <a:xfrm>
            <a:off x="235500" y="1402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400">
                <a:solidFill>
                  <a:srgbClr val="434343"/>
                </a:solidFill>
                <a:latin typeface="Roboto"/>
                <a:ea typeface="Roboto"/>
                <a:cs typeface="Roboto"/>
                <a:sym typeface="Roboto"/>
              </a:rPr>
              <a:t>Principales partners de Spain DC</a:t>
            </a:r>
            <a:endParaRPr/>
          </a:p>
        </p:txBody>
      </p:sp>
      <p:pic>
        <p:nvPicPr>
          <p:cNvPr id="296" name="Google Shape;296;p41"/>
          <p:cNvPicPr preferRelativeResize="0"/>
          <p:nvPr/>
        </p:nvPicPr>
        <p:blipFill>
          <a:blip r:embed="rId3">
            <a:alphaModFix/>
          </a:blip>
          <a:stretch>
            <a:fillRect/>
          </a:stretch>
        </p:blipFill>
        <p:spPr>
          <a:xfrm>
            <a:off x="6961100" y="659163"/>
            <a:ext cx="2200150" cy="670775"/>
          </a:xfrm>
          <a:prstGeom prst="rect">
            <a:avLst/>
          </a:prstGeom>
          <a:noFill/>
          <a:ln>
            <a:noFill/>
          </a:ln>
        </p:spPr>
      </p:pic>
      <p:pic>
        <p:nvPicPr>
          <p:cNvPr id="297" name="Google Shape;297;p41"/>
          <p:cNvPicPr preferRelativeResize="0"/>
          <p:nvPr/>
        </p:nvPicPr>
        <p:blipFill>
          <a:blip r:embed="rId4">
            <a:alphaModFix/>
          </a:blip>
          <a:stretch>
            <a:fillRect/>
          </a:stretch>
        </p:blipFill>
        <p:spPr>
          <a:xfrm>
            <a:off x="235500" y="857246"/>
            <a:ext cx="2724850" cy="1124925"/>
          </a:xfrm>
          <a:prstGeom prst="rect">
            <a:avLst/>
          </a:prstGeom>
          <a:noFill/>
          <a:ln>
            <a:noFill/>
          </a:ln>
        </p:spPr>
      </p:pic>
      <p:pic>
        <p:nvPicPr>
          <p:cNvPr id="298" name="Google Shape;298;p41"/>
          <p:cNvPicPr preferRelativeResize="0"/>
          <p:nvPr/>
        </p:nvPicPr>
        <p:blipFill>
          <a:blip r:embed="rId5">
            <a:alphaModFix/>
          </a:blip>
          <a:stretch>
            <a:fillRect/>
          </a:stretch>
        </p:blipFill>
        <p:spPr>
          <a:xfrm>
            <a:off x="2960350" y="847723"/>
            <a:ext cx="3332550" cy="2928100"/>
          </a:xfrm>
          <a:prstGeom prst="rect">
            <a:avLst/>
          </a:prstGeom>
          <a:noFill/>
          <a:ln>
            <a:noFill/>
          </a:ln>
        </p:spPr>
      </p:pic>
      <p:pic>
        <p:nvPicPr>
          <p:cNvPr id="299" name="Google Shape;299;p41"/>
          <p:cNvPicPr preferRelativeResize="0"/>
          <p:nvPr/>
        </p:nvPicPr>
        <p:blipFill>
          <a:blip r:embed="rId6">
            <a:alphaModFix/>
          </a:blip>
          <a:stretch>
            <a:fillRect/>
          </a:stretch>
        </p:blipFill>
        <p:spPr>
          <a:xfrm>
            <a:off x="235500" y="1982177"/>
            <a:ext cx="2724850" cy="2592234"/>
          </a:xfrm>
          <a:prstGeom prst="rect">
            <a:avLst/>
          </a:prstGeom>
          <a:noFill/>
          <a:ln>
            <a:noFill/>
          </a:ln>
        </p:spPr>
      </p:pic>
      <p:pic>
        <p:nvPicPr>
          <p:cNvPr id="300" name="Google Shape;300;p41"/>
          <p:cNvPicPr preferRelativeResize="0"/>
          <p:nvPr/>
        </p:nvPicPr>
        <p:blipFill>
          <a:blip r:embed="rId7">
            <a:alphaModFix/>
          </a:blip>
          <a:stretch>
            <a:fillRect/>
          </a:stretch>
        </p:blipFill>
        <p:spPr>
          <a:xfrm>
            <a:off x="6292900" y="2833524"/>
            <a:ext cx="2724850" cy="1740876"/>
          </a:xfrm>
          <a:prstGeom prst="rect">
            <a:avLst/>
          </a:prstGeom>
          <a:noFill/>
          <a:ln>
            <a:noFill/>
          </a:ln>
        </p:spPr>
      </p:pic>
      <p:pic>
        <p:nvPicPr>
          <p:cNvPr id="301" name="Google Shape;301;p41"/>
          <p:cNvPicPr preferRelativeResize="0"/>
          <p:nvPr/>
        </p:nvPicPr>
        <p:blipFill rotWithShape="1">
          <a:blip r:embed="rId8">
            <a:alphaModFix/>
          </a:blip>
          <a:srcRect b="57607" l="0" r="0" t="0"/>
          <a:stretch/>
        </p:blipFill>
        <p:spPr>
          <a:xfrm>
            <a:off x="2960350" y="3775825"/>
            <a:ext cx="3332550" cy="798575"/>
          </a:xfrm>
          <a:prstGeom prst="rect">
            <a:avLst/>
          </a:prstGeom>
          <a:noFill/>
          <a:ln>
            <a:noFill/>
          </a:ln>
        </p:spPr>
      </p:pic>
      <p:pic>
        <p:nvPicPr>
          <p:cNvPr id="302" name="Google Shape;302;p41"/>
          <p:cNvPicPr preferRelativeResize="0"/>
          <p:nvPr/>
        </p:nvPicPr>
        <p:blipFill rotWithShape="1">
          <a:blip r:embed="rId8">
            <a:alphaModFix/>
          </a:blip>
          <a:srcRect b="0" l="0" r="26084" t="37795"/>
          <a:stretch/>
        </p:blipFill>
        <p:spPr>
          <a:xfrm>
            <a:off x="6292900" y="1744641"/>
            <a:ext cx="2724850" cy="1088884"/>
          </a:xfrm>
          <a:prstGeom prst="rect">
            <a:avLst/>
          </a:prstGeom>
          <a:noFill/>
          <a:ln>
            <a:noFill/>
          </a:ln>
        </p:spPr>
      </p:pic>
      <p:pic>
        <p:nvPicPr>
          <p:cNvPr id="303" name="Google Shape;303;p41"/>
          <p:cNvPicPr preferRelativeResize="0"/>
          <p:nvPr/>
        </p:nvPicPr>
        <p:blipFill rotWithShape="1">
          <a:blip r:embed="rId8">
            <a:alphaModFix/>
          </a:blip>
          <a:srcRect b="38993" l="74554" r="0" t="37795"/>
          <a:stretch/>
        </p:blipFill>
        <p:spPr>
          <a:xfrm>
            <a:off x="6292900" y="1329950"/>
            <a:ext cx="1074992" cy="465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2"/>
          <p:cNvSpPr txBox="1"/>
          <p:nvPr>
            <p:ph type="title"/>
          </p:nvPr>
        </p:nvSpPr>
        <p:spPr>
          <a:xfrm>
            <a:off x="1828800" y="465516"/>
            <a:ext cx="5486400" cy="8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¿Preguntas</a:t>
            </a:r>
            <a:r>
              <a:rPr lang="en-GB"/>
              <a:t>?</a:t>
            </a:r>
            <a:endParaRPr/>
          </a:p>
        </p:txBody>
      </p:sp>
      <p:sp>
        <p:nvSpPr>
          <p:cNvPr id="309" name="Google Shape;309;p42"/>
          <p:cNvSpPr txBox="1"/>
          <p:nvPr/>
        </p:nvSpPr>
        <p:spPr>
          <a:xfrm>
            <a:off x="1948500" y="1665150"/>
            <a:ext cx="524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Roboto Light"/>
                <a:ea typeface="Roboto Light"/>
                <a:cs typeface="Roboto Light"/>
                <a:sym typeface="Roboto Light"/>
              </a:rPr>
              <a:t>Contacte</a:t>
            </a:r>
            <a:r>
              <a:rPr lang="en-GB">
                <a:latin typeface="Roboto Light"/>
                <a:ea typeface="Roboto Light"/>
                <a:cs typeface="Roboto Light"/>
                <a:sym typeface="Roboto Light"/>
              </a:rPr>
              <a:t> con </a:t>
            </a:r>
            <a:r>
              <a:rPr b="1" lang="en-GB">
                <a:solidFill>
                  <a:schemeClr val="dk1"/>
                </a:solidFill>
                <a:latin typeface="Roboto"/>
                <a:ea typeface="Roboto"/>
                <a:cs typeface="Roboto"/>
                <a:sym typeface="Roboto"/>
              </a:rPr>
              <a:t>academy.becas@datacenterdynamics.com </a:t>
            </a:r>
            <a:endParaRPr b="1">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28"/>
          <p:cNvGrpSpPr/>
          <p:nvPr/>
        </p:nvGrpSpPr>
        <p:grpSpPr>
          <a:xfrm>
            <a:off x="111800" y="1463150"/>
            <a:ext cx="8943200" cy="2542800"/>
            <a:chOff x="111800" y="1539350"/>
            <a:chExt cx="8943200" cy="2542800"/>
          </a:xfrm>
        </p:grpSpPr>
        <p:sp>
          <p:nvSpPr>
            <p:cNvPr id="134" name="Google Shape;134;p28"/>
            <p:cNvSpPr/>
            <p:nvPr/>
          </p:nvSpPr>
          <p:spPr>
            <a:xfrm>
              <a:off x="11180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8"/>
            <p:cNvSpPr/>
            <p:nvPr/>
          </p:nvSpPr>
          <p:spPr>
            <a:xfrm>
              <a:off x="193075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8"/>
            <p:cNvSpPr/>
            <p:nvPr/>
          </p:nvSpPr>
          <p:spPr>
            <a:xfrm>
              <a:off x="374970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8"/>
            <p:cNvSpPr/>
            <p:nvPr/>
          </p:nvSpPr>
          <p:spPr>
            <a:xfrm>
              <a:off x="556865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8"/>
            <p:cNvSpPr/>
            <p:nvPr/>
          </p:nvSpPr>
          <p:spPr>
            <a:xfrm>
              <a:off x="738760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8"/>
          <p:cNvSpPr txBox="1"/>
          <p:nvPr>
            <p:ph type="title"/>
          </p:nvPr>
        </p:nvSpPr>
        <p:spPr>
          <a:xfrm>
            <a:off x="200050" y="157275"/>
            <a:ext cx="5128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133">
                <a:latin typeface="Roboto Medium"/>
                <a:ea typeface="Roboto Medium"/>
                <a:cs typeface="Roboto Medium"/>
                <a:sym typeface="Roboto Medium"/>
              </a:rPr>
              <a:t>Sector de Data Center </a:t>
            </a:r>
            <a:endParaRPr sz="3133">
              <a:latin typeface="Roboto Medium"/>
              <a:ea typeface="Roboto Medium"/>
              <a:cs typeface="Roboto Medium"/>
              <a:sym typeface="Roboto Medium"/>
            </a:endParaRPr>
          </a:p>
          <a:p>
            <a:pPr indent="0" lvl="0" marL="0" rtl="0" algn="l">
              <a:spcBef>
                <a:spcPts val="0"/>
              </a:spcBef>
              <a:spcAft>
                <a:spcPts val="0"/>
              </a:spcAft>
              <a:buNone/>
            </a:pPr>
            <a:r>
              <a:t/>
            </a:r>
            <a:endParaRPr>
              <a:latin typeface="Roboto Medium"/>
              <a:ea typeface="Roboto Medium"/>
              <a:cs typeface="Roboto Medium"/>
              <a:sym typeface="Roboto Medium"/>
            </a:endParaRPr>
          </a:p>
        </p:txBody>
      </p:sp>
      <p:pic>
        <p:nvPicPr>
          <p:cNvPr id="140" name="Google Shape;140;p28"/>
          <p:cNvPicPr preferRelativeResize="0"/>
          <p:nvPr/>
        </p:nvPicPr>
        <p:blipFill>
          <a:blip r:embed="rId3">
            <a:alphaModFix/>
          </a:blip>
          <a:stretch>
            <a:fillRect/>
          </a:stretch>
        </p:blipFill>
        <p:spPr>
          <a:xfrm>
            <a:off x="6943850" y="687938"/>
            <a:ext cx="2200150" cy="670775"/>
          </a:xfrm>
          <a:prstGeom prst="rect">
            <a:avLst/>
          </a:prstGeom>
          <a:noFill/>
          <a:ln>
            <a:noFill/>
          </a:ln>
        </p:spPr>
      </p:pic>
      <p:pic>
        <p:nvPicPr>
          <p:cNvPr id="141" name="Google Shape;141;p28"/>
          <p:cNvPicPr preferRelativeResize="0"/>
          <p:nvPr/>
        </p:nvPicPr>
        <p:blipFill>
          <a:blip r:embed="rId4">
            <a:alphaModFix/>
          </a:blip>
          <a:stretch>
            <a:fillRect/>
          </a:stretch>
        </p:blipFill>
        <p:spPr>
          <a:xfrm>
            <a:off x="7891900" y="4152300"/>
            <a:ext cx="796801" cy="791401"/>
          </a:xfrm>
          <a:prstGeom prst="rect">
            <a:avLst/>
          </a:prstGeom>
          <a:noFill/>
          <a:ln>
            <a:noFill/>
          </a:ln>
        </p:spPr>
      </p:pic>
      <p:pic>
        <p:nvPicPr>
          <p:cNvPr id="142" name="Google Shape;142;p28"/>
          <p:cNvPicPr preferRelativeResize="0"/>
          <p:nvPr/>
        </p:nvPicPr>
        <p:blipFill>
          <a:blip r:embed="rId5">
            <a:alphaModFix/>
          </a:blip>
          <a:stretch>
            <a:fillRect/>
          </a:stretch>
        </p:blipFill>
        <p:spPr>
          <a:xfrm flipH="1">
            <a:off x="2566590" y="4152300"/>
            <a:ext cx="395721" cy="791401"/>
          </a:xfrm>
          <a:prstGeom prst="rect">
            <a:avLst/>
          </a:prstGeom>
          <a:noFill/>
          <a:ln>
            <a:noFill/>
          </a:ln>
        </p:spPr>
      </p:pic>
      <p:pic>
        <p:nvPicPr>
          <p:cNvPr id="143" name="Google Shape;143;p28"/>
          <p:cNvPicPr preferRelativeResize="0"/>
          <p:nvPr/>
        </p:nvPicPr>
        <p:blipFill>
          <a:blip r:embed="rId6">
            <a:alphaModFix/>
          </a:blip>
          <a:stretch>
            <a:fillRect/>
          </a:stretch>
        </p:blipFill>
        <p:spPr>
          <a:xfrm>
            <a:off x="4058361" y="4152312"/>
            <a:ext cx="1110127" cy="791400"/>
          </a:xfrm>
          <a:prstGeom prst="rect">
            <a:avLst/>
          </a:prstGeom>
          <a:noFill/>
          <a:ln>
            <a:noFill/>
          </a:ln>
        </p:spPr>
      </p:pic>
      <p:pic>
        <p:nvPicPr>
          <p:cNvPr id="144" name="Google Shape;144;p28"/>
          <p:cNvPicPr preferRelativeResize="0"/>
          <p:nvPr/>
        </p:nvPicPr>
        <p:blipFill>
          <a:blip r:embed="rId7">
            <a:alphaModFix/>
          </a:blip>
          <a:stretch>
            <a:fillRect/>
          </a:stretch>
        </p:blipFill>
        <p:spPr>
          <a:xfrm>
            <a:off x="538150" y="4149600"/>
            <a:ext cx="796800" cy="796800"/>
          </a:xfrm>
          <a:prstGeom prst="rect">
            <a:avLst/>
          </a:prstGeom>
          <a:noFill/>
          <a:ln>
            <a:noFill/>
          </a:ln>
        </p:spPr>
      </p:pic>
      <p:sp>
        <p:nvSpPr>
          <p:cNvPr id="145" name="Google Shape;145;p28"/>
          <p:cNvSpPr txBox="1"/>
          <p:nvPr/>
        </p:nvSpPr>
        <p:spPr>
          <a:xfrm>
            <a:off x="252400" y="1663750"/>
            <a:ext cx="13683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200">
                <a:solidFill>
                  <a:srgbClr val="222222"/>
                </a:solidFill>
                <a:latin typeface="Roboto"/>
                <a:ea typeface="Roboto"/>
                <a:cs typeface="Roboto"/>
                <a:sym typeface="Roboto"/>
              </a:rPr>
              <a:t>España</a:t>
            </a:r>
            <a:r>
              <a:rPr b="1" lang="en-GB" sz="1200">
                <a:solidFill>
                  <a:srgbClr val="222222"/>
                </a:solidFill>
                <a:latin typeface="Roboto"/>
                <a:ea typeface="Roboto"/>
                <a:cs typeface="Roboto"/>
                <a:sym typeface="Roboto"/>
              </a:rPr>
              <a:t> </a:t>
            </a:r>
            <a:r>
              <a:rPr lang="en-GB" sz="1200">
                <a:solidFill>
                  <a:srgbClr val="222222"/>
                </a:solidFill>
                <a:latin typeface="Roboto"/>
                <a:ea typeface="Roboto"/>
                <a:cs typeface="Roboto"/>
                <a:sym typeface="Roboto"/>
              </a:rPr>
              <a:t>se posiciona como un nuevo destino para </a:t>
            </a:r>
            <a:r>
              <a:rPr b="1" lang="en-GB" sz="1200">
                <a:solidFill>
                  <a:srgbClr val="222222"/>
                </a:solidFill>
                <a:latin typeface="Roboto"/>
                <a:ea typeface="Roboto"/>
                <a:cs typeface="Roboto"/>
                <a:sym typeface="Roboto"/>
              </a:rPr>
              <a:t>los operadores e inversores de hiperescala</a:t>
            </a:r>
            <a:r>
              <a:rPr lang="en-GB" sz="1200">
                <a:solidFill>
                  <a:srgbClr val="222222"/>
                </a:solidFill>
                <a:latin typeface="Roboto"/>
                <a:ea typeface="Roboto"/>
                <a:cs typeface="Roboto"/>
                <a:sym typeface="Roboto"/>
              </a:rPr>
              <a:t> que buscan captar la nueva demanda del cloud.</a:t>
            </a:r>
            <a:endParaRPr>
              <a:latin typeface="Roboto"/>
              <a:ea typeface="Roboto"/>
              <a:cs typeface="Roboto"/>
              <a:sym typeface="Roboto"/>
            </a:endParaRPr>
          </a:p>
        </p:txBody>
      </p:sp>
      <p:sp>
        <p:nvSpPr>
          <p:cNvPr id="146" name="Google Shape;146;p28"/>
          <p:cNvSpPr txBox="1"/>
          <p:nvPr/>
        </p:nvSpPr>
        <p:spPr>
          <a:xfrm>
            <a:off x="2080300" y="1848550"/>
            <a:ext cx="1368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200">
                <a:solidFill>
                  <a:srgbClr val="222222"/>
                </a:solidFill>
                <a:latin typeface="Roboto"/>
                <a:ea typeface="Roboto"/>
                <a:cs typeface="Roboto"/>
                <a:sym typeface="Roboto"/>
              </a:rPr>
              <a:t>Madrid se posiciona como el mayor mercado dentro de España y</a:t>
            </a:r>
            <a:r>
              <a:rPr b="1" lang="en-GB" sz="1200">
                <a:solidFill>
                  <a:srgbClr val="222222"/>
                </a:solidFill>
                <a:latin typeface="Roboto"/>
                <a:ea typeface="Roboto"/>
                <a:cs typeface="Roboto"/>
                <a:sym typeface="Roboto"/>
              </a:rPr>
              <a:t> en 2026 alcanzará los </a:t>
            </a:r>
            <a:r>
              <a:rPr b="1" lang="en-GB" sz="1200">
                <a:solidFill>
                  <a:srgbClr val="222222"/>
                </a:solidFill>
                <a:latin typeface="Roboto"/>
                <a:ea typeface="Roboto"/>
                <a:cs typeface="Roboto"/>
                <a:sym typeface="Roboto"/>
              </a:rPr>
              <a:t>596 MW en 2026.</a:t>
            </a:r>
            <a:endParaRPr sz="1200">
              <a:latin typeface="Roboto"/>
              <a:ea typeface="Roboto"/>
              <a:cs typeface="Roboto"/>
              <a:sym typeface="Roboto"/>
            </a:endParaRPr>
          </a:p>
        </p:txBody>
      </p:sp>
      <p:sp>
        <p:nvSpPr>
          <p:cNvPr id="147" name="Google Shape;147;p28"/>
          <p:cNvSpPr txBox="1"/>
          <p:nvPr/>
        </p:nvSpPr>
        <p:spPr>
          <a:xfrm>
            <a:off x="3881650" y="1663750"/>
            <a:ext cx="13683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200">
                <a:solidFill>
                  <a:srgbClr val="222222"/>
                </a:solidFill>
                <a:latin typeface="Roboto"/>
                <a:ea typeface="Roboto"/>
                <a:cs typeface="Roboto"/>
                <a:sym typeface="Roboto"/>
              </a:rPr>
              <a:t>España es el nexo clave de los centros de datos para la prestación de servicios y transporte de tráfico de datos entre Europa y América.</a:t>
            </a:r>
            <a:endParaRPr sz="1200">
              <a:latin typeface="Roboto"/>
              <a:ea typeface="Roboto"/>
              <a:cs typeface="Roboto"/>
              <a:sym typeface="Roboto"/>
            </a:endParaRPr>
          </a:p>
        </p:txBody>
      </p:sp>
      <p:sp>
        <p:nvSpPr>
          <p:cNvPr id="148" name="Google Shape;148;p28"/>
          <p:cNvSpPr txBox="1"/>
          <p:nvPr/>
        </p:nvSpPr>
        <p:spPr>
          <a:xfrm>
            <a:off x="7473075" y="1648438"/>
            <a:ext cx="1489800" cy="206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200">
                <a:solidFill>
                  <a:srgbClr val="222222"/>
                </a:solidFill>
                <a:latin typeface="Roboto"/>
                <a:ea typeface="Roboto"/>
                <a:cs typeface="Roboto"/>
                <a:sym typeface="Roboto"/>
              </a:rPr>
              <a:t>Se estima una inversión acumulada de</a:t>
            </a:r>
            <a:r>
              <a:rPr b="1" lang="en-GB" sz="1200">
                <a:solidFill>
                  <a:srgbClr val="222222"/>
                </a:solidFill>
                <a:latin typeface="Roboto"/>
                <a:ea typeface="Roboto"/>
                <a:cs typeface="Roboto"/>
                <a:sym typeface="Roboto"/>
              </a:rPr>
              <a:t> 6.800 millones </a:t>
            </a:r>
            <a:endParaRPr b="1" sz="1200">
              <a:solidFill>
                <a:srgbClr val="222222"/>
              </a:solidFill>
              <a:latin typeface="Roboto"/>
              <a:ea typeface="Roboto"/>
              <a:cs typeface="Roboto"/>
              <a:sym typeface="Roboto"/>
            </a:endParaRPr>
          </a:p>
          <a:p>
            <a:pPr indent="0" lvl="0" marL="0" rtl="0" algn="ctr">
              <a:spcBef>
                <a:spcPts val="0"/>
              </a:spcBef>
              <a:spcAft>
                <a:spcPts val="0"/>
              </a:spcAft>
              <a:buNone/>
            </a:pPr>
            <a:r>
              <a:rPr b="1" lang="en-GB" sz="1200">
                <a:solidFill>
                  <a:srgbClr val="222222"/>
                </a:solidFill>
                <a:latin typeface="Roboto"/>
                <a:ea typeface="Roboto"/>
                <a:cs typeface="Roboto"/>
                <a:sym typeface="Roboto"/>
              </a:rPr>
              <a:t>de € </a:t>
            </a:r>
            <a:r>
              <a:rPr lang="en-GB" sz="1200">
                <a:solidFill>
                  <a:srgbClr val="222222"/>
                </a:solidFill>
                <a:latin typeface="Roboto"/>
                <a:ea typeface="Roboto"/>
                <a:cs typeface="Roboto"/>
                <a:sym typeface="Roboto"/>
              </a:rPr>
              <a:t>durante los próximos 5 años y la </a:t>
            </a:r>
            <a:r>
              <a:rPr b="1" lang="en-GB" sz="1200">
                <a:solidFill>
                  <a:srgbClr val="222222"/>
                </a:solidFill>
                <a:latin typeface="Roboto"/>
                <a:ea typeface="Roboto"/>
                <a:cs typeface="Roboto"/>
                <a:sym typeface="Roboto"/>
              </a:rPr>
              <a:t>creación de 2.489 empleos directos.</a:t>
            </a:r>
            <a:endParaRPr b="1" sz="1200">
              <a:solidFill>
                <a:srgbClr val="222222"/>
              </a:solidFill>
              <a:latin typeface="Roboto"/>
              <a:ea typeface="Roboto"/>
              <a:cs typeface="Roboto"/>
              <a:sym typeface="Roboto"/>
            </a:endParaRPr>
          </a:p>
          <a:p>
            <a:pPr indent="0" lvl="0" marL="0" rtl="0" algn="ctr">
              <a:spcBef>
                <a:spcPts val="0"/>
              </a:spcBef>
              <a:spcAft>
                <a:spcPts val="0"/>
              </a:spcAft>
              <a:buNone/>
            </a:pPr>
            <a:r>
              <a:t/>
            </a:r>
            <a:endParaRPr>
              <a:solidFill>
                <a:srgbClr val="222222"/>
              </a:solidFill>
              <a:latin typeface="Roboto"/>
              <a:ea typeface="Roboto"/>
              <a:cs typeface="Roboto"/>
              <a:sym typeface="Roboto"/>
            </a:endParaRPr>
          </a:p>
        </p:txBody>
      </p:sp>
      <p:sp>
        <p:nvSpPr>
          <p:cNvPr id="149" name="Google Shape;149;p28"/>
          <p:cNvSpPr txBox="1"/>
          <p:nvPr/>
        </p:nvSpPr>
        <p:spPr>
          <a:xfrm>
            <a:off x="5648800" y="1751500"/>
            <a:ext cx="1489800" cy="185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200">
                <a:solidFill>
                  <a:srgbClr val="222222"/>
                </a:solidFill>
                <a:latin typeface="Roboto"/>
                <a:ea typeface="Roboto"/>
                <a:cs typeface="Roboto"/>
                <a:sym typeface="Roboto"/>
              </a:rPr>
              <a:t>Última en llegar, </a:t>
            </a:r>
            <a:r>
              <a:rPr b="1" lang="en-GB" sz="1200">
                <a:solidFill>
                  <a:srgbClr val="222222"/>
                </a:solidFill>
                <a:latin typeface="Roboto"/>
                <a:ea typeface="Roboto"/>
                <a:cs typeface="Roboto"/>
                <a:sym typeface="Roboto"/>
              </a:rPr>
              <a:t>Meta</a:t>
            </a:r>
            <a:r>
              <a:rPr lang="en-GB" sz="1200">
                <a:solidFill>
                  <a:srgbClr val="222222"/>
                </a:solidFill>
                <a:latin typeface="Roboto"/>
                <a:ea typeface="Roboto"/>
                <a:cs typeface="Roboto"/>
                <a:sym typeface="Roboto"/>
              </a:rPr>
              <a:t> ha anunciado una inversión de </a:t>
            </a:r>
            <a:r>
              <a:rPr b="1" lang="en-GB" sz="1200">
                <a:solidFill>
                  <a:srgbClr val="222222"/>
                </a:solidFill>
                <a:latin typeface="Roboto"/>
                <a:ea typeface="Roboto"/>
                <a:cs typeface="Roboto"/>
                <a:sym typeface="Roboto"/>
              </a:rPr>
              <a:t>1.000 millones </a:t>
            </a:r>
            <a:endParaRPr b="1" sz="1200">
              <a:solidFill>
                <a:srgbClr val="222222"/>
              </a:solidFill>
              <a:latin typeface="Roboto"/>
              <a:ea typeface="Roboto"/>
              <a:cs typeface="Roboto"/>
              <a:sym typeface="Roboto"/>
            </a:endParaRPr>
          </a:p>
          <a:p>
            <a:pPr indent="0" lvl="0" marL="0" rtl="0" algn="ctr">
              <a:lnSpc>
                <a:spcPct val="115000"/>
              </a:lnSpc>
              <a:spcBef>
                <a:spcPts val="0"/>
              </a:spcBef>
              <a:spcAft>
                <a:spcPts val="0"/>
              </a:spcAft>
              <a:buNone/>
            </a:pPr>
            <a:r>
              <a:rPr b="1" lang="en-GB" sz="1200">
                <a:solidFill>
                  <a:srgbClr val="222222"/>
                </a:solidFill>
                <a:latin typeface="Roboto"/>
                <a:ea typeface="Roboto"/>
                <a:cs typeface="Roboto"/>
                <a:sym typeface="Roboto"/>
              </a:rPr>
              <a:t>de €</a:t>
            </a:r>
            <a:r>
              <a:rPr lang="en-GB" sz="1200">
                <a:solidFill>
                  <a:srgbClr val="222222"/>
                </a:solidFill>
                <a:latin typeface="Roboto"/>
                <a:ea typeface="Roboto"/>
                <a:cs typeface="Roboto"/>
                <a:sym typeface="Roboto"/>
              </a:rPr>
              <a:t> en un nuevo Centro de Datos en Talavera de la Reina</a:t>
            </a:r>
            <a:endParaRPr sz="1200">
              <a:solidFill>
                <a:srgbClr val="222222"/>
              </a:solidFill>
              <a:latin typeface="Roboto"/>
              <a:ea typeface="Roboto"/>
              <a:cs typeface="Roboto"/>
              <a:sym typeface="Roboto"/>
            </a:endParaRPr>
          </a:p>
        </p:txBody>
      </p:sp>
      <p:pic>
        <p:nvPicPr>
          <p:cNvPr id="150" name="Google Shape;150;p28"/>
          <p:cNvPicPr preferRelativeResize="0"/>
          <p:nvPr/>
        </p:nvPicPr>
        <p:blipFill>
          <a:blip r:embed="rId8">
            <a:alphaModFix/>
          </a:blip>
          <a:stretch>
            <a:fillRect/>
          </a:stretch>
        </p:blipFill>
        <p:spPr>
          <a:xfrm>
            <a:off x="5719632" y="4149600"/>
            <a:ext cx="1416542" cy="79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133">
                <a:latin typeface="Roboto Medium"/>
                <a:ea typeface="Roboto Medium"/>
                <a:cs typeface="Roboto Medium"/>
                <a:sym typeface="Roboto Medium"/>
              </a:rPr>
              <a:t>Necesidad de Talento</a:t>
            </a:r>
            <a:endParaRPr/>
          </a:p>
        </p:txBody>
      </p:sp>
      <p:grpSp>
        <p:nvGrpSpPr>
          <p:cNvPr id="156" name="Google Shape;156;p29"/>
          <p:cNvGrpSpPr/>
          <p:nvPr/>
        </p:nvGrpSpPr>
        <p:grpSpPr>
          <a:xfrm>
            <a:off x="111800" y="1463150"/>
            <a:ext cx="8943200" cy="2542800"/>
            <a:chOff x="111800" y="1539350"/>
            <a:chExt cx="8943200" cy="2542800"/>
          </a:xfrm>
        </p:grpSpPr>
        <p:sp>
          <p:nvSpPr>
            <p:cNvPr id="157" name="Google Shape;157;p29"/>
            <p:cNvSpPr/>
            <p:nvPr/>
          </p:nvSpPr>
          <p:spPr>
            <a:xfrm>
              <a:off x="11180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9"/>
            <p:cNvSpPr/>
            <p:nvPr/>
          </p:nvSpPr>
          <p:spPr>
            <a:xfrm>
              <a:off x="193075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9"/>
            <p:cNvSpPr/>
            <p:nvPr/>
          </p:nvSpPr>
          <p:spPr>
            <a:xfrm>
              <a:off x="374970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9"/>
            <p:cNvSpPr/>
            <p:nvPr/>
          </p:nvSpPr>
          <p:spPr>
            <a:xfrm>
              <a:off x="556865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9"/>
            <p:cNvSpPr/>
            <p:nvPr/>
          </p:nvSpPr>
          <p:spPr>
            <a:xfrm>
              <a:off x="7387600" y="1539350"/>
              <a:ext cx="1667400" cy="2542800"/>
            </a:xfrm>
            <a:prstGeom prst="roundRect">
              <a:avLst>
                <a:gd fmla="val 16667" name="adj"/>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reflection blurRad="0" dir="5400000" dist="85725" endA="0" endPos="18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29"/>
          <p:cNvSpPr txBox="1"/>
          <p:nvPr/>
        </p:nvSpPr>
        <p:spPr>
          <a:xfrm>
            <a:off x="164225" y="1691750"/>
            <a:ext cx="15969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rgbClr val="222222"/>
                </a:solidFill>
                <a:latin typeface="Roboto"/>
                <a:ea typeface="Roboto"/>
                <a:cs typeface="Roboto"/>
                <a:sym typeface="Roboto"/>
              </a:rPr>
              <a:t> </a:t>
            </a:r>
            <a:endParaRPr sz="1000">
              <a:solidFill>
                <a:srgbClr val="222222"/>
              </a:solidFill>
              <a:latin typeface="Roboto"/>
              <a:ea typeface="Roboto"/>
              <a:cs typeface="Roboto"/>
              <a:sym typeface="Roboto"/>
            </a:endParaRPr>
          </a:p>
          <a:p>
            <a:pPr indent="0" lvl="0" marL="0" rtl="0" algn="ctr">
              <a:spcBef>
                <a:spcPts val="0"/>
              </a:spcBef>
              <a:spcAft>
                <a:spcPts val="0"/>
              </a:spcAft>
              <a:buNone/>
            </a:pPr>
            <a:r>
              <a:t/>
            </a:r>
            <a:endParaRPr sz="1000">
              <a:solidFill>
                <a:srgbClr val="222222"/>
              </a:solidFill>
              <a:latin typeface="Roboto"/>
              <a:ea typeface="Roboto"/>
              <a:cs typeface="Roboto"/>
              <a:sym typeface="Roboto"/>
            </a:endParaRPr>
          </a:p>
          <a:p>
            <a:pPr indent="0" lvl="0" marL="0" rtl="0" algn="ctr">
              <a:spcBef>
                <a:spcPts val="0"/>
              </a:spcBef>
              <a:spcAft>
                <a:spcPts val="0"/>
              </a:spcAft>
              <a:buNone/>
            </a:pPr>
            <a:r>
              <a:rPr b="1" lang="en-GB" sz="1100">
                <a:solidFill>
                  <a:srgbClr val="222222"/>
                </a:solidFill>
                <a:latin typeface="Roboto"/>
                <a:ea typeface="Roboto"/>
                <a:cs typeface="Roboto"/>
                <a:sym typeface="Roboto"/>
              </a:rPr>
              <a:t>El 16% de los trabajadores </a:t>
            </a:r>
            <a:r>
              <a:rPr lang="en-GB" sz="1100">
                <a:solidFill>
                  <a:srgbClr val="222222"/>
                </a:solidFill>
                <a:latin typeface="Roboto"/>
                <a:ea typeface="Roboto"/>
                <a:cs typeface="Roboto"/>
                <a:sym typeface="Roboto"/>
              </a:rPr>
              <a:t>en activo de centros de datos en Europa </a:t>
            </a:r>
            <a:r>
              <a:rPr b="1" lang="en-GB" sz="1100">
                <a:solidFill>
                  <a:srgbClr val="222222"/>
                </a:solidFill>
                <a:latin typeface="Roboto"/>
                <a:ea typeface="Roboto"/>
                <a:cs typeface="Roboto"/>
                <a:sym typeface="Roboto"/>
              </a:rPr>
              <a:t>en 10 años pasarán a estar jubilados.</a:t>
            </a:r>
            <a:endParaRPr sz="1500"/>
          </a:p>
        </p:txBody>
      </p:sp>
      <p:pic>
        <p:nvPicPr>
          <p:cNvPr id="163" name="Google Shape;163;p29"/>
          <p:cNvPicPr preferRelativeResize="0"/>
          <p:nvPr/>
        </p:nvPicPr>
        <p:blipFill>
          <a:blip r:embed="rId3">
            <a:alphaModFix/>
          </a:blip>
          <a:stretch>
            <a:fillRect/>
          </a:stretch>
        </p:blipFill>
        <p:spPr>
          <a:xfrm>
            <a:off x="5974473" y="4149598"/>
            <a:ext cx="796801" cy="796801"/>
          </a:xfrm>
          <a:prstGeom prst="rect">
            <a:avLst/>
          </a:prstGeom>
          <a:noFill/>
          <a:ln>
            <a:noFill/>
          </a:ln>
        </p:spPr>
      </p:pic>
      <p:sp>
        <p:nvSpPr>
          <p:cNvPr id="164" name="Google Shape;164;p29"/>
          <p:cNvSpPr txBox="1"/>
          <p:nvPr/>
        </p:nvSpPr>
        <p:spPr>
          <a:xfrm>
            <a:off x="2014300" y="1997550"/>
            <a:ext cx="14418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rgbClr val="222222"/>
                </a:solidFill>
                <a:latin typeface="Roboto"/>
                <a:ea typeface="Roboto"/>
                <a:cs typeface="Roboto"/>
                <a:sym typeface="Roboto"/>
              </a:rPr>
              <a:t>Las empresas del sector necesitarán cubrir más de </a:t>
            </a:r>
            <a:r>
              <a:rPr b="1" lang="en-GB" sz="1100">
                <a:solidFill>
                  <a:srgbClr val="222222"/>
                </a:solidFill>
                <a:latin typeface="Roboto"/>
                <a:ea typeface="Roboto"/>
                <a:cs typeface="Roboto"/>
                <a:sym typeface="Roboto"/>
              </a:rPr>
              <a:t>300.000 empleos a nivel mundial para 2025.</a:t>
            </a:r>
            <a:endParaRPr b="1" sz="1500"/>
          </a:p>
          <a:p>
            <a:pPr indent="0" lvl="0" marL="0" rtl="0" algn="l">
              <a:spcBef>
                <a:spcPts val="0"/>
              </a:spcBef>
              <a:spcAft>
                <a:spcPts val="0"/>
              </a:spcAft>
              <a:buNone/>
            </a:pPr>
            <a:r>
              <a:t/>
            </a:r>
            <a:endParaRPr>
              <a:latin typeface="Roboto"/>
              <a:ea typeface="Roboto"/>
              <a:cs typeface="Roboto"/>
              <a:sym typeface="Roboto"/>
            </a:endParaRPr>
          </a:p>
        </p:txBody>
      </p:sp>
      <p:sp>
        <p:nvSpPr>
          <p:cNvPr id="165" name="Google Shape;165;p29"/>
          <p:cNvSpPr txBox="1"/>
          <p:nvPr/>
        </p:nvSpPr>
        <p:spPr>
          <a:xfrm>
            <a:off x="787875" y="163525"/>
            <a:ext cx="42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66" name="Google Shape;166;p29"/>
          <p:cNvSpPr txBox="1"/>
          <p:nvPr/>
        </p:nvSpPr>
        <p:spPr>
          <a:xfrm>
            <a:off x="3745625" y="1691750"/>
            <a:ext cx="1596900" cy="167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rgbClr val="222222"/>
                </a:solidFill>
                <a:latin typeface="Roboto"/>
                <a:ea typeface="Roboto"/>
                <a:cs typeface="Roboto"/>
                <a:sym typeface="Roboto"/>
              </a:rPr>
              <a:t> </a:t>
            </a:r>
            <a:endParaRPr sz="1000">
              <a:solidFill>
                <a:srgbClr val="222222"/>
              </a:solidFill>
              <a:latin typeface="Roboto"/>
              <a:ea typeface="Roboto"/>
              <a:cs typeface="Roboto"/>
              <a:sym typeface="Roboto"/>
            </a:endParaRPr>
          </a:p>
          <a:p>
            <a:pPr indent="0" lvl="0" marL="0" rtl="0" algn="ctr">
              <a:spcBef>
                <a:spcPts val="0"/>
              </a:spcBef>
              <a:spcAft>
                <a:spcPts val="0"/>
              </a:spcAft>
              <a:buNone/>
            </a:pPr>
            <a:r>
              <a:t/>
            </a:r>
            <a:endParaRPr sz="1000">
              <a:solidFill>
                <a:srgbClr val="222222"/>
              </a:solidFill>
              <a:latin typeface="Roboto"/>
              <a:ea typeface="Roboto"/>
              <a:cs typeface="Roboto"/>
              <a:sym typeface="Roboto"/>
            </a:endParaRPr>
          </a:p>
          <a:p>
            <a:pPr indent="0" lvl="0" marL="0" rtl="0" algn="ctr">
              <a:spcBef>
                <a:spcPts val="0"/>
              </a:spcBef>
              <a:spcAft>
                <a:spcPts val="0"/>
              </a:spcAft>
              <a:buNone/>
            </a:pPr>
            <a:r>
              <a:rPr lang="en-GB" sz="1100">
                <a:solidFill>
                  <a:srgbClr val="222222"/>
                </a:solidFill>
                <a:latin typeface="Roboto"/>
                <a:ea typeface="Roboto"/>
                <a:cs typeface="Roboto"/>
                <a:sym typeface="Roboto"/>
              </a:rPr>
              <a:t>Las grandes tecnológicas recrudecen la</a:t>
            </a:r>
            <a:r>
              <a:rPr b="1" lang="en-GB" sz="1100">
                <a:solidFill>
                  <a:srgbClr val="222222"/>
                </a:solidFill>
                <a:latin typeface="Roboto"/>
                <a:ea typeface="Roboto"/>
                <a:cs typeface="Roboto"/>
                <a:sym typeface="Roboto"/>
              </a:rPr>
              <a:t> guerra de talento en España</a:t>
            </a:r>
            <a:r>
              <a:rPr lang="en-GB" sz="1100">
                <a:solidFill>
                  <a:srgbClr val="222222"/>
                </a:solidFill>
                <a:latin typeface="Roboto"/>
                <a:ea typeface="Roboto"/>
                <a:cs typeface="Roboto"/>
                <a:sym typeface="Roboto"/>
              </a:rPr>
              <a:t>: Meta y AWS van a por </a:t>
            </a:r>
            <a:r>
              <a:rPr b="1" lang="en-GB" sz="1100">
                <a:solidFill>
                  <a:srgbClr val="222222"/>
                </a:solidFill>
                <a:latin typeface="Roboto"/>
                <a:ea typeface="Roboto"/>
                <a:cs typeface="Roboto"/>
                <a:sym typeface="Roboto"/>
              </a:rPr>
              <a:t>más de 3.000 profesionales.</a:t>
            </a:r>
            <a:endParaRPr b="1" sz="1100">
              <a:solidFill>
                <a:srgbClr val="222222"/>
              </a:solidFill>
              <a:latin typeface="Roboto"/>
              <a:ea typeface="Roboto"/>
              <a:cs typeface="Roboto"/>
              <a:sym typeface="Roboto"/>
            </a:endParaRPr>
          </a:p>
        </p:txBody>
      </p:sp>
      <p:sp>
        <p:nvSpPr>
          <p:cNvPr id="167" name="Google Shape;167;p29"/>
          <p:cNvSpPr txBox="1"/>
          <p:nvPr/>
        </p:nvSpPr>
        <p:spPr>
          <a:xfrm>
            <a:off x="5574425" y="1767950"/>
            <a:ext cx="1596900" cy="167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rgbClr val="222222"/>
                </a:solidFill>
                <a:latin typeface="Roboto"/>
                <a:ea typeface="Roboto"/>
                <a:cs typeface="Roboto"/>
                <a:sym typeface="Roboto"/>
              </a:rPr>
              <a:t> </a:t>
            </a:r>
            <a:endParaRPr sz="1000">
              <a:solidFill>
                <a:srgbClr val="222222"/>
              </a:solidFill>
              <a:latin typeface="Roboto"/>
              <a:ea typeface="Roboto"/>
              <a:cs typeface="Roboto"/>
              <a:sym typeface="Roboto"/>
            </a:endParaRPr>
          </a:p>
          <a:p>
            <a:pPr indent="0" lvl="0" marL="0" rtl="0" algn="ctr">
              <a:spcBef>
                <a:spcPts val="0"/>
              </a:spcBef>
              <a:spcAft>
                <a:spcPts val="0"/>
              </a:spcAft>
              <a:buNone/>
            </a:pPr>
            <a:r>
              <a:t/>
            </a:r>
            <a:endParaRPr sz="1000">
              <a:solidFill>
                <a:srgbClr val="222222"/>
              </a:solidFill>
              <a:latin typeface="Roboto"/>
              <a:ea typeface="Roboto"/>
              <a:cs typeface="Roboto"/>
              <a:sym typeface="Roboto"/>
            </a:endParaRPr>
          </a:p>
          <a:p>
            <a:pPr indent="0" lvl="0" marL="0" rtl="0" algn="ctr">
              <a:spcBef>
                <a:spcPts val="0"/>
              </a:spcBef>
              <a:spcAft>
                <a:spcPts val="0"/>
              </a:spcAft>
              <a:buNone/>
            </a:pPr>
            <a:r>
              <a:rPr lang="en-GB" sz="1100">
                <a:solidFill>
                  <a:srgbClr val="222222"/>
                </a:solidFill>
                <a:latin typeface="Roboto"/>
                <a:ea typeface="Roboto"/>
                <a:cs typeface="Roboto"/>
                <a:sym typeface="Roboto"/>
              </a:rPr>
              <a:t>La proporción de </a:t>
            </a:r>
            <a:r>
              <a:rPr b="1" lang="en-GB" sz="1100">
                <a:solidFill>
                  <a:srgbClr val="222222"/>
                </a:solidFill>
                <a:latin typeface="Roboto"/>
                <a:ea typeface="Roboto"/>
                <a:cs typeface="Roboto"/>
                <a:sym typeface="Roboto"/>
              </a:rPr>
              <a:t>mujeres</a:t>
            </a:r>
            <a:r>
              <a:rPr lang="en-GB" sz="1100">
                <a:solidFill>
                  <a:srgbClr val="222222"/>
                </a:solidFill>
                <a:latin typeface="Roboto"/>
                <a:ea typeface="Roboto"/>
                <a:cs typeface="Roboto"/>
                <a:sym typeface="Roboto"/>
              </a:rPr>
              <a:t> que encamina su futuro profesional hacia las </a:t>
            </a:r>
            <a:r>
              <a:rPr b="1" lang="en-GB" sz="1100">
                <a:solidFill>
                  <a:srgbClr val="222222"/>
                </a:solidFill>
                <a:latin typeface="Roboto"/>
                <a:ea typeface="Roboto"/>
                <a:cs typeface="Roboto"/>
                <a:sym typeface="Roboto"/>
              </a:rPr>
              <a:t>disciplinas STEM es significativamente baja.</a:t>
            </a:r>
            <a:endParaRPr b="1" sz="1100">
              <a:solidFill>
                <a:srgbClr val="222222"/>
              </a:solidFill>
              <a:latin typeface="Roboto"/>
              <a:ea typeface="Roboto"/>
              <a:cs typeface="Roboto"/>
              <a:sym typeface="Roboto"/>
            </a:endParaRPr>
          </a:p>
        </p:txBody>
      </p:sp>
      <p:sp>
        <p:nvSpPr>
          <p:cNvPr id="168" name="Google Shape;168;p29"/>
          <p:cNvSpPr txBox="1"/>
          <p:nvPr/>
        </p:nvSpPr>
        <p:spPr>
          <a:xfrm>
            <a:off x="7403225" y="1767950"/>
            <a:ext cx="1596900" cy="201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rgbClr val="222222"/>
                </a:solidFill>
                <a:latin typeface="Roboto"/>
                <a:ea typeface="Roboto"/>
                <a:cs typeface="Roboto"/>
                <a:sym typeface="Roboto"/>
              </a:rPr>
              <a:t> </a:t>
            </a:r>
            <a:endParaRPr sz="1000">
              <a:solidFill>
                <a:srgbClr val="222222"/>
              </a:solidFill>
              <a:latin typeface="Roboto"/>
              <a:ea typeface="Roboto"/>
              <a:cs typeface="Roboto"/>
              <a:sym typeface="Roboto"/>
            </a:endParaRPr>
          </a:p>
          <a:p>
            <a:pPr indent="0" lvl="0" marL="0" rtl="0" algn="ctr">
              <a:spcBef>
                <a:spcPts val="0"/>
              </a:spcBef>
              <a:spcAft>
                <a:spcPts val="0"/>
              </a:spcAft>
              <a:buNone/>
            </a:pPr>
            <a:r>
              <a:t/>
            </a:r>
            <a:endParaRPr sz="1000">
              <a:solidFill>
                <a:srgbClr val="222222"/>
              </a:solidFill>
              <a:latin typeface="Roboto"/>
              <a:ea typeface="Roboto"/>
              <a:cs typeface="Roboto"/>
              <a:sym typeface="Roboto"/>
            </a:endParaRPr>
          </a:p>
          <a:p>
            <a:pPr indent="0" lvl="0" marL="0" rtl="0" algn="ctr">
              <a:spcBef>
                <a:spcPts val="0"/>
              </a:spcBef>
              <a:spcAft>
                <a:spcPts val="0"/>
              </a:spcAft>
              <a:buNone/>
            </a:pPr>
            <a:r>
              <a:rPr lang="en-GB" sz="1100">
                <a:solidFill>
                  <a:srgbClr val="222222"/>
                </a:solidFill>
                <a:latin typeface="Roboto"/>
                <a:ea typeface="Roboto"/>
                <a:cs typeface="Roboto"/>
                <a:sym typeface="Roboto"/>
              </a:rPr>
              <a:t>La ONU calcula que </a:t>
            </a:r>
            <a:r>
              <a:rPr b="1" lang="en-GB" sz="1100">
                <a:solidFill>
                  <a:srgbClr val="222222"/>
                </a:solidFill>
                <a:latin typeface="Roboto"/>
                <a:ea typeface="Roboto"/>
                <a:cs typeface="Roboto"/>
                <a:sym typeface="Roboto"/>
              </a:rPr>
              <a:t>solo un 30% de las jóvenes </a:t>
            </a:r>
            <a:r>
              <a:rPr lang="en-GB" sz="1100">
                <a:solidFill>
                  <a:srgbClr val="222222"/>
                </a:solidFill>
                <a:latin typeface="Roboto"/>
                <a:ea typeface="Roboto"/>
                <a:cs typeface="Roboto"/>
                <a:sym typeface="Roboto"/>
              </a:rPr>
              <a:t>en todo el mundo </a:t>
            </a:r>
            <a:r>
              <a:rPr b="1" lang="en-GB" sz="1100">
                <a:solidFill>
                  <a:srgbClr val="222222"/>
                </a:solidFill>
                <a:latin typeface="Roboto"/>
                <a:ea typeface="Roboto"/>
                <a:cs typeface="Roboto"/>
                <a:sym typeface="Roboto"/>
              </a:rPr>
              <a:t>apuesta por </a:t>
            </a:r>
            <a:r>
              <a:rPr lang="en-GB" sz="1100">
                <a:solidFill>
                  <a:srgbClr val="222222"/>
                </a:solidFill>
                <a:latin typeface="Roboto"/>
                <a:ea typeface="Roboto"/>
                <a:cs typeface="Roboto"/>
                <a:sym typeface="Roboto"/>
              </a:rPr>
              <a:t>carreras relacionadas con la </a:t>
            </a:r>
            <a:r>
              <a:rPr b="1" lang="en-GB" sz="1100">
                <a:solidFill>
                  <a:srgbClr val="222222"/>
                </a:solidFill>
                <a:latin typeface="Roboto"/>
                <a:ea typeface="Roboto"/>
                <a:cs typeface="Roboto"/>
                <a:sym typeface="Roboto"/>
              </a:rPr>
              <a:t>tecnología</a:t>
            </a:r>
            <a:r>
              <a:rPr lang="en-GB" sz="1100">
                <a:solidFill>
                  <a:srgbClr val="222222"/>
                </a:solidFill>
                <a:latin typeface="Roboto"/>
                <a:ea typeface="Roboto"/>
                <a:cs typeface="Roboto"/>
                <a:sym typeface="Roboto"/>
              </a:rPr>
              <a:t>, la </a:t>
            </a:r>
            <a:r>
              <a:rPr b="1" lang="en-GB" sz="1100">
                <a:solidFill>
                  <a:srgbClr val="222222"/>
                </a:solidFill>
                <a:latin typeface="Roboto"/>
                <a:ea typeface="Roboto"/>
                <a:cs typeface="Roboto"/>
                <a:sym typeface="Roboto"/>
              </a:rPr>
              <a:t>ingeniería</a:t>
            </a:r>
            <a:r>
              <a:rPr lang="en-GB" sz="1100">
                <a:solidFill>
                  <a:srgbClr val="222222"/>
                </a:solidFill>
                <a:latin typeface="Roboto"/>
                <a:ea typeface="Roboto"/>
                <a:cs typeface="Roboto"/>
                <a:sym typeface="Roboto"/>
              </a:rPr>
              <a:t> y las matemáticas.</a:t>
            </a:r>
            <a:endParaRPr sz="1100">
              <a:solidFill>
                <a:srgbClr val="222222"/>
              </a:solidFill>
              <a:latin typeface="Roboto"/>
              <a:ea typeface="Roboto"/>
              <a:cs typeface="Roboto"/>
              <a:sym typeface="Roboto"/>
            </a:endParaRPr>
          </a:p>
          <a:p>
            <a:pPr indent="0" lvl="0" marL="0" rtl="0" algn="ctr">
              <a:spcBef>
                <a:spcPts val="0"/>
              </a:spcBef>
              <a:spcAft>
                <a:spcPts val="0"/>
              </a:spcAft>
              <a:buNone/>
            </a:pPr>
            <a:r>
              <a:t/>
            </a:r>
            <a:endParaRPr sz="1100">
              <a:solidFill>
                <a:srgbClr val="222222"/>
              </a:solidFill>
              <a:latin typeface="Roboto"/>
              <a:ea typeface="Roboto"/>
              <a:cs typeface="Roboto"/>
              <a:sym typeface="Roboto"/>
            </a:endParaRPr>
          </a:p>
        </p:txBody>
      </p:sp>
      <p:pic>
        <p:nvPicPr>
          <p:cNvPr id="169" name="Google Shape;169;p29"/>
          <p:cNvPicPr preferRelativeResize="0"/>
          <p:nvPr/>
        </p:nvPicPr>
        <p:blipFill>
          <a:blip r:embed="rId4">
            <a:alphaModFix/>
          </a:blip>
          <a:stretch>
            <a:fillRect/>
          </a:stretch>
        </p:blipFill>
        <p:spPr>
          <a:xfrm>
            <a:off x="7919667" y="4149600"/>
            <a:ext cx="564019" cy="796800"/>
          </a:xfrm>
          <a:prstGeom prst="rect">
            <a:avLst/>
          </a:prstGeom>
          <a:noFill/>
          <a:ln>
            <a:noFill/>
          </a:ln>
        </p:spPr>
      </p:pic>
      <p:sp>
        <p:nvSpPr>
          <p:cNvPr id="170" name="Google Shape;170;p29"/>
          <p:cNvSpPr txBox="1"/>
          <p:nvPr/>
        </p:nvSpPr>
        <p:spPr>
          <a:xfrm>
            <a:off x="3523150" y="1858200"/>
            <a:ext cx="42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71" name="Google Shape;171;p29"/>
          <p:cNvPicPr preferRelativeResize="0"/>
          <p:nvPr/>
        </p:nvPicPr>
        <p:blipFill>
          <a:blip r:embed="rId5">
            <a:alphaModFix/>
          </a:blip>
          <a:stretch>
            <a:fillRect/>
          </a:stretch>
        </p:blipFill>
        <p:spPr>
          <a:xfrm>
            <a:off x="495887" y="4113300"/>
            <a:ext cx="933576" cy="933576"/>
          </a:xfrm>
          <a:prstGeom prst="rect">
            <a:avLst/>
          </a:prstGeom>
          <a:noFill/>
          <a:ln>
            <a:noFill/>
          </a:ln>
        </p:spPr>
      </p:pic>
      <p:pic>
        <p:nvPicPr>
          <p:cNvPr id="172" name="Google Shape;172;p29"/>
          <p:cNvPicPr preferRelativeResize="0"/>
          <p:nvPr/>
        </p:nvPicPr>
        <p:blipFill>
          <a:blip r:embed="rId6">
            <a:alphaModFix/>
          </a:blip>
          <a:stretch>
            <a:fillRect/>
          </a:stretch>
        </p:blipFill>
        <p:spPr>
          <a:xfrm>
            <a:off x="2429495" y="4113301"/>
            <a:ext cx="1150454" cy="796800"/>
          </a:xfrm>
          <a:prstGeom prst="rect">
            <a:avLst/>
          </a:prstGeom>
          <a:noFill/>
          <a:ln>
            <a:noFill/>
          </a:ln>
        </p:spPr>
      </p:pic>
      <p:pic>
        <p:nvPicPr>
          <p:cNvPr id="173" name="Google Shape;173;p29"/>
          <p:cNvPicPr preferRelativeResize="0"/>
          <p:nvPr/>
        </p:nvPicPr>
        <p:blipFill>
          <a:blip r:embed="rId7">
            <a:alphaModFix/>
          </a:blip>
          <a:stretch>
            <a:fillRect/>
          </a:stretch>
        </p:blipFill>
        <p:spPr>
          <a:xfrm>
            <a:off x="3949975" y="4230862"/>
            <a:ext cx="1266851" cy="634276"/>
          </a:xfrm>
          <a:prstGeom prst="rect">
            <a:avLst/>
          </a:prstGeom>
          <a:noFill/>
          <a:ln>
            <a:noFill/>
          </a:ln>
        </p:spPr>
      </p:pic>
      <p:pic>
        <p:nvPicPr>
          <p:cNvPr id="174" name="Google Shape;174;p29"/>
          <p:cNvPicPr preferRelativeResize="0"/>
          <p:nvPr/>
        </p:nvPicPr>
        <p:blipFill>
          <a:blip r:embed="rId8">
            <a:alphaModFix/>
          </a:blip>
          <a:stretch>
            <a:fillRect/>
          </a:stretch>
        </p:blipFill>
        <p:spPr>
          <a:xfrm>
            <a:off x="6943850" y="687938"/>
            <a:ext cx="2200150" cy="670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0"/>
          <p:cNvPicPr preferRelativeResize="0"/>
          <p:nvPr/>
        </p:nvPicPr>
        <p:blipFill rotWithShape="1">
          <a:blip r:embed="rId3">
            <a:alphaModFix amt="25000"/>
          </a:blip>
          <a:srcRect b="89" l="4440" r="1282" t="0"/>
          <a:stretch/>
        </p:blipFill>
        <p:spPr>
          <a:xfrm>
            <a:off x="0" y="1745475"/>
            <a:ext cx="9161249" cy="3398024"/>
          </a:xfrm>
          <a:prstGeom prst="rect">
            <a:avLst/>
          </a:prstGeom>
          <a:noFill/>
          <a:ln>
            <a:noFill/>
          </a:ln>
        </p:spPr>
      </p:pic>
      <p:sp>
        <p:nvSpPr>
          <p:cNvPr id="180" name="Google Shape;180;p30"/>
          <p:cNvSpPr txBox="1"/>
          <p:nvPr>
            <p:ph type="title"/>
          </p:nvPr>
        </p:nvSpPr>
        <p:spPr>
          <a:xfrm>
            <a:off x="162825" y="923725"/>
            <a:ext cx="7378500" cy="21873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1" lang="en-GB" sz="1722">
                <a:latin typeface="Roboto"/>
                <a:ea typeface="Roboto"/>
                <a:cs typeface="Roboto"/>
                <a:sym typeface="Roboto"/>
              </a:rPr>
              <a:t>¿Qué es? </a:t>
            </a:r>
            <a:br>
              <a:rPr b="1" lang="en-GB" sz="1722">
                <a:latin typeface="Roboto"/>
                <a:ea typeface="Roboto"/>
                <a:cs typeface="Roboto"/>
                <a:sym typeface="Roboto"/>
              </a:rPr>
            </a:br>
            <a:r>
              <a:rPr b="1" lang="en-GB" sz="1400">
                <a:solidFill>
                  <a:srgbClr val="434343"/>
                </a:solidFill>
                <a:latin typeface="Roboto"/>
                <a:ea typeface="Roboto"/>
                <a:cs typeface="Roboto"/>
                <a:sym typeface="Roboto"/>
              </a:rPr>
              <a:t>Spain DC &amp; DCD&gt;Academy</a:t>
            </a:r>
            <a:r>
              <a:rPr lang="en-GB" sz="1400">
                <a:solidFill>
                  <a:srgbClr val="434343"/>
                </a:solidFill>
                <a:latin typeface="Roboto Medium"/>
                <a:ea typeface="Roboto Medium"/>
                <a:cs typeface="Roboto Medium"/>
                <a:sym typeface="Roboto Medium"/>
              </a:rPr>
              <a:t> han creado la </a:t>
            </a:r>
            <a:r>
              <a:rPr b="1" lang="en-GB" sz="1400">
                <a:solidFill>
                  <a:srgbClr val="434343"/>
                </a:solidFill>
                <a:latin typeface="Roboto"/>
                <a:ea typeface="Roboto"/>
                <a:cs typeface="Roboto"/>
                <a:sym typeface="Roboto"/>
              </a:rPr>
              <a:t>Beca “Talento Data Center” </a:t>
            </a:r>
            <a:r>
              <a:rPr lang="en-GB" sz="1400">
                <a:solidFill>
                  <a:srgbClr val="434343"/>
                </a:solidFill>
                <a:latin typeface="Roboto Medium"/>
                <a:ea typeface="Roboto Medium"/>
                <a:cs typeface="Roboto Medium"/>
                <a:sym typeface="Roboto Medium"/>
              </a:rPr>
              <a:t>para hacer frente a la necesidad crítica de profesionales cualificados en el sector del data center.  </a:t>
            </a:r>
            <a:endParaRPr sz="1400">
              <a:solidFill>
                <a:srgbClr val="434343"/>
              </a:solidFill>
              <a:latin typeface="Roboto Medium"/>
              <a:ea typeface="Roboto Medium"/>
              <a:cs typeface="Roboto Medium"/>
              <a:sym typeface="Roboto Medium"/>
            </a:endParaRPr>
          </a:p>
          <a:p>
            <a:pPr indent="0" lvl="0" marL="0" rtl="0" algn="l">
              <a:lnSpc>
                <a:spcPct val="115000"/>
              </a:lnSpc>
              <a:spcBef>
                <a:spcPts val="1200"/>
              </a:spcBef>
              <a:spcAft>
                <a:spcPts val="0"/>
              </a:spcAft>
              <a:buNone/>
            </a:pPr>
            <a:r>
              <a:t/>
            </a:r>
            <a:endParaRPr b="1" sz="1722">
              <a:latin typeface="Roboto"/>
              <a:ea typeface="Roboto"/>
              <a:cs typeface="Roboto"/>
              <a:sym typeface="Roboto"/>
            </a:endParaRPr>
          </a:p>
          <a:p>
            <a:pPr indent="0" lvl="0" marL="0" rtl="0" algn="l">
              <a:lnSpc>
                <a:spcPct val="115000"/>
              </a:lnSpc>
              <a:spcBef>
                <a:spcPts val="1200"/>
              </a:spcBef>
              <a:spcAft>
                <a:spcPts val="0"/>
              </a:spcAft>
              <a:buNone/>
            </a:pPr>
            <a:r>
              <a:rPr b="1" lang="en-GB" sz="1722">
                <a:latin typeface="Roboto"/>
                <a:ea typeface="Roboto"/>
                <a:cs typeface="Roboto"/>
                <a:sym typeface="Roboto"/>
              </a:rPr>
              <a:t>¿A quién va dirigido? </a:t>
            </a:r>
            <a:br>
              <a:rPr b="1" lang="en-GB" sz="1722">
                <a:latin typeface="Roboto"/>
                <a:ea typeface="Roboto"/>
                <a:cs typeface="Roboto"/>
                <a:sym typeface="Roboto"/>
              </a:rPr>
            </a:br>
            <a:r>
              <a:rPr lang="en-GB" sz="1400">
                <a:solidFill>
                  <a:srgbClr val="434343"/>
                </a:solidFill>
                <a:latin typeface="Roboto Medium"/>
                <a:ea typeface="Roboto Medium"/>
                <a:cs typeface="Roboto Medium"/>
                <a:sym typeface="Roboto Medium"/>
              </a:rPr>
              <a:t>Aspirantes a profesionales de los data center </a:t>
            </a:r>
            <a:r>
              <a:rPr b="1" lang="en-GB" sz="1400">
                <a:solidFill>
                  <a:srgbClr val="434343"/>
                </a:solidFill>
                <a:latin typeface="Roboto"/>
                <a:ea typeface="Roboto"/>
                <a:cs typeface="Roboto"/>
                <a:sym typeface="Roboto"/>
              </a:rPr>
              <a:t>basados en España</a:t>
            </a:r>
            <a:r>
              <a:rPr lang="en-GB" sz="1400">
                <a:solidFill>
                  <a:srgbClr val="434343"/>
                </a:solidFill>
                <a:latin typeface="Roboto Medium"/>
                <a:ea typeface="Roboto Medium"/>
                <a:cs typeface="Roboto Medium"/>
                <a:sym typeface="Roboto Medium"/>
              </a:rPr>
              <a:t> que están en su último año de carrera universitaria o </a:t>
            </a:r>
            <a:r>
              <a:rPr b="1" lang="en-GB" sz="1400">
                <a:solidFill>
                  <a:srgbClr val="434343"/>
                </a:solidFill>
                <a:latin typeface="Roboto"/>
                <a:ea typeface="Roboto"/>
                <a:cs typeface="Roboto"/>
                <a:sym typeface="Roboto"/>
              </a:rPr>
              <a:t>recién licenciados en ingeniería eléctrica, mecánica o industrial</a:t>
            </a:r>
            <a:r>
              <a:rPr lang="en-GB" sz="1400">
                <a:solidFill>
                  <a:srgbClr val="434343"/>
                </a:solidFill>
                <a:latin typeface="Roboto Medium"/>
                <a:ea typeface="Roboto Medium"/>
                <a:cs typeface="Roboto Medium"/>
                <a:sym typeface="Roboto Medium"/>
              </a:rPr>
              <a:t>. </a:t>
            </a:r>
            <a:endParaRPr sz="1400">
              <a:solidFill>
                <a:srgbClr val="434343"/>
              </a:solidFill>
              <a:latin typeface="Roboto Medium"/>
              <a:ea typeface="Roboto Medium"/>
              <a:cs typeface="Roboto Medium"/>
              <a:sym typeface="Roboto Medium"/>
            </a:endParaRPr>
          </a:p>
          <a:p>
            <a:pPr indent="0" lvl="0" marL="0" rtl="0" algn="l">
              <a:lnSpc>
                <a:spcPct val="115000"/>
              </a:lnSpc>
              <a:spcBef>
                <a:spcPts val="1200"/>
              </a:spcBef>
              <a:spcAft>
                <a:spcPts val="0"/>
              </a:spcAft>
              <a:buNone/>
            </a:pPr>
            <a:r>
              <a:t/>
            </a:r>
            <a:endParaRPr sz="1400">
              <a:solidFill>
                <a:srgbClr val="434343"/>
              </a:solidFill>
              <a:latin typeface="Roboto Medium"/>
              <a:ea typeface="Roboto Medium"/>
              <a:cs typeface="Roboto Medium"/>
              <a:sym typeface="Roboto Medium"/>
            </a:endParaRPr>
          </a:p>
          <a:p>
            <a:pPr indent="0" lvl="0" marL="0" rtl="0" algn="l">
              <a:lnSpc>
                <a:spcPct val="115000"/>
              </a:lnSpc>
              <a:spcBef>
                <a:spcPts val="1200"/>
              </a:spcBef>
              <a:spcAft>
                <a:spcPts val="0"/>
              </a:spcAft>
              <a:buNone/>
            </a:pPr>
            <a:r>
              <a:rPr b="1" lang="en-GB" sz="1722">
                <a:latin typeface="Roboto"/>
                <a:ea typeface="Roboto"/>
                <a:cs typeface="Roboto"/>
                <a:sym typeface="Roboto"/>
              </a:rPr>
              <a:t>¿Qué incluye? </a:t>
            </a:r>
            <a:br>
              <a:rPr b="1" lang="en-GB" sz="1722">
                <a:latin typeface="Roboto"/>
                <a:ea typeface="Roboto"/>
                <a:cs typeface="Roboto"/>
                <a:sym typeface="Roboto"/>
              </a:rPr>
            </a:br>
            <a:r>
              <a:rPr lang="en-GB" sz="1400">
                <a:solidFill>
                  <a:srgbClr val="434343"/>
                </a:solidFill>
                <a:latin typeface="Roboto Medium"/>
                <a:ea typeface="Roboto Medium"/>
                <a:cs typeface="Roboto Medium"/>
                <a:sym typeface="Roboto Medium"/>
              </a:rPr>
              <a:t>25 becas para completar el curso </a:t>
            </a:r>
            <a:r>
              <a:rPr b="1" lang="en-GB" sz="1400">
                <a:solidFill>
                  <a:srgbClr val="434343"/>
                </a:solidFill>
                <a:latin typeface="Roboto"/>
                <a:ea typeface="Roboto"/>
                <a:cs typeface="Roboto"/>
                <a:sym typeface="Roboto"/>
              </a:rPr>
              <a:t>The Business of Data Centers</a:t>
            </a:r>
            <a:r>
              <a:rPr lang="en-GB" sz="1400">
                <a:solidFill>
                  <a:srgbClr val="434343"/>
                </a:solidFill>
                <a:latin typeface="Roboto Medium"/>
                <a:ea typeface="Roboto Medium"/>
                <a:cs typeface="Roboto Medium"/>
                <a:sym typeface="Roboto Medium"/>
              </a:rPr>
              <a:t> y la credencial </a:t>
            </a:r>
            <a:r>
              <a:rPr b="1" lang="en-GB" sz="1400">
                <a:solidFill>
                  <a:srgbClr val="434343"/>
                </a:solidFill>
                <a:latin typeface="Roboto"/>
                <a:ea typeface="Roboto"/>
                <a:cs typeface="Roboto"/>
                <a:sym typeface="Roboto"/>
              </a:rPr>
              <a:t>Data Center Technician - Facilities Management (DCT)</a:t>
            </a:r>
            <a:br>
              <a:rPr b="1" lang="en-GB" sz="1400">
                <a:solidFill>
                  <a:srgbClr val="434343"/>
                </a:solidFill>
                <a:latin typeface="Roboto"/>
                <a:ea typeface="Roboto"/>
                <a:cs typeface="Roboto"/>
                <a:sym typeface="Roboto"/>
              </a:rPr>
            </a:br>
            <a:r>
              <a:rPr lang="en-GB" sz="1400">
                <a:solidFill>
                  <a:srgbClr val="434343"/>
                </a:solidFill>
                <a:latin typeface="Roboto Medium"/>
                <a:ea typeface="Roboto Medium"/>
                <a:cs typeface="Roboto Medium"/>
                <a:sym typeface="Roboto Medium"/>
              </a:rPr>
              <a:t>+ prácticas remuneradas en empresas de colocation, Servicios e ingenierias asociadas con Spain DC</a:t>
            </a:r>
            <a:endParaRPr sz="1400">
              <a:solidFill>
                <a:srgbClr val="434343"/>
              </a:solidFill>
              <a:latin typeface="Roboto Medium"/>
              <a:ea typeface="Roboto Medium"/>
              <a:cs typeface="Roboto Medium"/>
              <a:sym typeface="Roboto Medium"/>
            </a:endParaRPr>
          </a:p>
          <a:p>
            <a:pPr indent="0" lvl="0" marL="0" rtl="0" algn="l">
              <a:lnSpc>
                <a:spcPct val="115000"/>
              </a:lnSpc>
              <a:spcBef>
                <a:spcPts val="1200"/>
              </a:spcBef>
              <a:spcAft>
                <a:spcPts val="0"/>
              </a:spcAft>
              <a:buNone/>
            </a:pPr>
            <a:r>
              <a:t/>
            </a:r>
            <a:endParaRPr sz="1800">
              <a:latin typeface="Roboto Medium"/>
              <a:ea typeface="Roboto Medium"/>
              <a:cs typeface="Roboto Medium"/>
              <a:sym typeface="Roboto Medium"/>
            </a:endParaRPr>
          </a:p>
          <a:p>
            <a:pPr indent="0" lvl="0" marL="0" rtl="0" algn="l">
              <a:lnSpc>
                <a:spcPct val="115000"/>
              </a:lnSpc>
              <a:spcBef>
                <a:spcPts val="1200"/>
              </a:spcBef>
              <a:spcAft>
                <a:spcPts val="1200"/>
              </a:spcAft>
              <a:buNone/>
            </a:pPr>
            <a:r>
              <a:t/>
            </a:r>
            <a:endParaRPr sz="1800">
              <a:latin typeface="Roboto Medium"/>
              <a:ea typeface="Roboto Medium"/>
              <a:cs typeface="Roboto Medium"/>
              <a:sym typeface="Roboto Medium"/>
            </a:endParaRPr>
          </a:p>
        </p:txBody>
      </p:sp>
      <p:pic>
        <p:nvPicPr>
          <p:cNvPr id="181" name="Google Shape;181;p30"/>
          <p:cNvPicPr preferRelativeResize="0"/>
          <p:nvPr/>
        </p:nvPicPr>
        <p:blipFill>
          <a:blip r:embed="rId4">
            <a:alphaModFix/>
          </a:blip>
          <a:stretch>
            <a:fillRect/>
          </a:stretch>
        </p:blipFill>
        <p:spPr>
          <a:xfrm>
            <a:off x="6961100" y="659163"/>
            <a:ext cx="2200150" cy="670775"/>
          </a:xfrm>
          <a:prstGeom prst="rect">
            <a:avLst/>
          </a:prstGeom>
          <a:noFill/>
          <a:ln>
            <a:noFill/>
          </a:ln>
        </p:spPr>
      </p:pic>
      <p:sp>
        <p:nvSpPr>
          <p:cNvPr id="182" name="Google Shape;182;p30"/>
          <p:cNvSpPr txBox="1"/>
          <p:nvPr/>
        </p:nvSpPr>
        <p:spPr>
          <a:xfrm>
            <a:off x="162825" y="118425"/>
            <a:ext cx="6201900" cy="66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133">
                <a:solidFill>
                  <a:schemeClr val="lt1"/>
                </a:solidFill>
                <a:latin typeface="Roboto Medium"/>
                <a:ea typeface="Roboto Medium"/>
                <a:cs typeface="Roboto Medium"/>
                <a:sym typeface="Roboto Medium"/>
              </a:rPr>
              <a:t>Programa de Becas</a:t>
            </a:r>
            <a:endParaRPr>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66600" y="381000"/>
            <a:ext cx="5018700" cy="190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133">
                <a:latin typeface="Roboto Medium"/>
                <a:ea typeface="Roboto Medium"/>
                <a:cs typeface="Roboto Medium"/>
                <a:sym typeface="Roboto Medium"/>
              </a:rPr>
              <a:t>Proceso de Selección</a:t>
            </a:r>
            <a:endParaRPr sz="3688">
              <a:latin typeface="Roboto Medium"/>
              <a:ea typeface="Roboto Medium"/>
              <a:cs typeface="Roboto Medium"/>
              <a:sym typeface="Roboto Medium"/>
            </a:endParaRPr>
          </a:p>
        </p:txBody>
      </p:sp>
      <p:sp>
        <p:nvSpPr>
          <p:cNvPr id="188" name="Google Shape;188;p31"/>
          <p:cNvSpPr txBox="1"/>
          <p:nvPr/>
        </p:nvSpPr>
        <p:spPr>
          <a:xfrm>
            <a:off x="417700" y="794450"/>
            <a:ext cx="822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189" name="Google Shape;189;p31"/>
          <p:cNvGrpSpPr/>
          <p:nvPr/>
        </p:nvGrpSpPr>
        <p:grpSpPr>
          <a:xfrm>
            <a:off x="5735300" y="1502250"/>
            <a:ext cx="3305700" cy="3483000"/>
            <a:chOff x="5632313" y="1189775"/>
            <a:chExt cx="3305700" cy="3483000"/>
          </a:xfrm>
        </p:grpSpPr>
        <p:sp>
          <p:nvSpPr>
            <p:cNvPr id="190" name="Google Shape;190;p31"/>
            <p:cNvSpPr/>
            <p:nvPr/>
          </p:nvSpPr>
          <p:spPr>
            <a:xfrm>
              <a:off x="5632313" y="1189775"/>
              <a:ext cx="3305700" cy="1021800"/>
            </a:xfrm>
            <a:prstGeom prst="chevron">
              <a:avLst>
                <a:gd fmla="val 50000" name="adj"/>
              </a:avLst>
            </a:prstGeom>
            <a:solidFill>
              <a:srgbClr val="50505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Roboto"/>
                  <a:ea typeface="Roboto"/>
                  <a:cs typeface="Roboto"/>
                  <a:sym typeface="Roboto"/>
                </a:rPr>
                <a:t>Becas otorgadas y </a:t>
              </a:r>
              <a:endParaRPr b="1">
                <a:solidFill>
                  <a:schemeClr val="dk1"/>
                </a:solidFill>
                <a:latin typeface="Roboto"/>
                <a:ea typeface="Roboto"/>
                <a:cs typeface="Roboto"/>
                <a:sym typeface="Roboto"/>
              </a:endParaRPr>
            </a:p>
            <a:p>
              <a:pPr indent="0" lvl="0" marL="0" rtl="0" algn="ctr">
                <a:spcBef>
                  <a:spcPts val="0"/>
                </a:spcBef>
                <a:spcAft>
                  <a:spcPts val="0"/>
                </a:spcAft>
                <a:buNone/>
              </a:pPr>
              <a:r>
                <a:rPr b="1" lang="en-GB">
                  <a:solidFill>
                    <a:schemeClr val="dk1"/>
                  </a:solidFill>
                  <a:latin typeface="Roboto"/>
                  <a:ea typeface="Roboto"/>
                  <a:cs typeface="Roboto"/>
                  <a:sym typeface="Roboto"/>
                </a:rPr>
                <a:t>estudios iniciados</a:t>
              </a:r>
              <a:endParaRPr>
                <a:solidFill>
                  <a:schemeClr val="dk1"/>
                </a:solidFill>
                <a:latin typeface="Roboto"/>
                <a:ea typeface="Roboto"/>
                <a:cs typeface="Roboto"/>
                <a:sym typeface="Roboto"/>
              </a:endParaRPr>
            </a:p>
          </p:txBody>
        </p:sp>
        <p:sp>
          <p:nvSpPr>
            <p:cNvPr id="191" name="Google Shape;191;p31"/>
            <p:cNvSpPr txBox="1"/>
            <p:nvPr/>
          </p:nvSpPr>
          <p:spPr>
            <a:xfrm>
              <a:off x="6249913" y="2211575"/>
              <a:ext cx="2286300" cy="24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Roboto"/>
                  <a:ea typeface="Roboto"/>
                  <a:cs typeface="Roboto"/>
                  <a:sym typeface="Roboto"/>
                </a:rPr>
                <a:t>El comité de selección</a:t>
              </a:r>
              <a:r>
                <a:rPr b="1" lang="en-GB" sz="1000">
                  <a:latin typeface="Roboto"/>
                  <a:ea typeface="Roboto"/>
                  <a:cs typeface="Roboto"/>
                  <a:sym typeface="Roboto"/>
                </a:rPr>
                <a:t> informará a los candidatos sobre el estado de su solicitud en aproximadamente 30 días desde la fecha en la que se recibe su solicitud. </a:t>
              </a:r>
              <a:endParaRPr b="1" sz="1000">
                <a:latin typeface="Roboto"/>
                <a:ea typeface="Roboto"/>
                <a:cs typeface="Roboto"/>
                <a:sym typeface="Roboto"/>
              </a:endParaRPr>
            </a:p>
            <a:p>
              <a:pPr indent="0" lvl="0" marL="0" rtl="0" algn="l">
                <a:spcBef>
                  <a:spcPts val="1600"/>
                </a:spcBef>
                <a:spcAft>
                  <a:spcPts val="1600"/>
                </a:spcAft>
                <a:buNone/>
              </a:pPr>
              <a:r>
                <a:rPr lang="en-GB" sz="1000">
                  <a:latin typeface="Roboto"/>
                  <a:ea typeface="Roboto"/>
                  <a:cs typeface="Roboto"/>
                  <a:sym typeface="Roboto"/>
                </a:rPr>
                <a:t>Para los candidatos seleccionados, se iniciará la facilitación de su beca y estudios. </a:t>
              </a:r>
              <a:endParaRPr sz="1200">
                <a:latin typeface="Roboto"/>
                <a:ea typeface="Roboto"/>
                <a:cs typeface="Roboto"/>
                <a:sym typeface="Roboto"/>
              </a:endParaRPr>
            </a:p>
          </p:txBody>
        </p:sp>
      </p:grpSp>
      <p:grpSp>
        <p:nvGrpSpPr>
          <p:cNvPr id="192" name="Google Shape;192;p31"/>
          <p:cNvGrpSpPr/>
          <p:nvPr/>
        </p:nvGrpSpPr>
        <p:grpSpPr>
          <a:xfrm>
            <a:off x="103000" y="1502481"/>
            <a:ext cx="3546900" cy="3482994"/>
            <a:chOff x="13" y="1190006"/>
            <a:chExt cx="3546900" cy="3482994"/>
          </a:xfrm>
        </p:grpSpPr>
        <p:sp>
          <p:nvSpPr>
            <p:cNvPr id="193" name="Google Shape;193;p31"/>
            <p:cNvSpPr/>
            <p:nvPr/>
          </p:nvSpPr>
          <p:spPr>
            <a:xfrm>
              <a:off x="13" y="1190006"/>
              <a:ext cx="3546900" cy="1021800"/>
            </a:xfrm>
            <a:prstGeom prst="homePlate">
              <a:avLst>
                <a:gd fmla="val 50000" name="adj"/>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a:ea typeface="Roboto"/>
                  <a:cs typeface="Roboto"/>
                  <a:sym typeface="Roboto"/>
                </a:rPr>
                <a:t>Período de Solicitud </a:t>
              </a:r>
              <a:endParaRPr b="1">
                <a:solidFill>
                  <a:srgbClr val="FFFFFF"/>
                </a:solidFill>
                <a:latin typeface="Roboto"/>
                <a:ea typeface="Roboto"/>
                <a:cs typeface="Roboto"/>
                <a:sym typeface="Roboto"/>
              </a:endParaRPr>
            </a:p>
          </p:txBody>
        </p:sp>
        <p:sp>
          <p:nvSpPr>
            <p:cNvPr id="194" name="Google Shape;194;p31"/>
            <p:cNvSpPr txBox="1"/>
            <p:nvPr/>
          </p:nvSpPr>
          <p:spPr>
            <a:xfrm>
              <a:off x="363738" y="2211800"/>
              <a:ext cx="2286000" cy="24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Roboto"/>
                  <a:ea typeface="Roboto"/>
                  <a:cs typeface="Roboto"/>
                  <a:sym typeface="Roboto"/>
                </a:rPr>
                <a:t>El plazo de solicitud </a:t>
              </a:r>
              <a:r>
                <a:rPr b="1" lang="en-GB" sz="1000">
                  <a:latin typeface="Roboto"/>
                  <a:ea typeface="Roboto"/>
                  <a:cs typeface="Roboto"/>
                  <a:sym typeface="Roboto"/>
                </a:rPr>
                <a:t>está abierto. </a:t>
              </a:r>
              <a:endParaRPr sz="1000">
                <a:latin typeface="Roboto"/>
                <a:ea typeface="Roboto"/>
                <a:cs typeface="Roboto"/>
                <a:sym typeface="Roboto"/>
              </a:endParaRPr>
            </a:p>
            <a:p>
              <a:pPr indent="0" lvl="0" marL="0" rtl="0" algn="l">
                <a:spcBef>
                  <a:spcPts val="1600"/>
                </a:spcBef>
                <a:spcAft>
                  <a:spcPts val="0"/>
                </a:spcAft>
                <a:buNone/>
              </a:pPr>
              <a:r>
                <a:rPr lang="en-GB" sz="1000">
                  <a:latin typeface="Roboto"/>
                  <a:ea typeface="Roboto"/>
                  <a:cs typeface="Roboto"/>
                  <a:sym typeface="Roboto"/>
                </a:rPr>
                <a:t>El candidato debe entregar el formulario de solicitud de beca y todos los documentos de apoyo (carta de recomendación, CV académico y resultados, ensayo de presentación).</a:t>
              </a:r>
              <a:r>
                <a:rPr lang="en-GB" sz="800">
                  <a:latin typeface="Roboto"/>
                  <a:ea typeface="Roboto"/>
                  <a:cs typeface="Roboto"/>
                  <a:sym typeface="Roboto"/>
                </a:rPr>
                <a:t> </a:t>
              </a:r>
              <a:endParaRPr b="1" sz="800">
                <a:latin typeface="Roboto"/>
                <a:ea typeface="Roboto"/>
                <a:cs typeface="Roboto"/>
                <a:sym typeface="Roboto"/>
              </a:endParaRPr>
            </a:p>
            <a:p>
              <a:pPr indent="0" lvl="0" marL="0" rtl="0" algn="l">
                <a:lnSpc>
                  <a:spcPct val="115000"/>
                </a:lnSpc>
                <a:spcBef>
                  <a:spcPts val="1600"/>
                </a:spcBef>
                <a:spcAft>
                  <a:spcPts val="0"/>
                </a:spcAft>
                <a:buNone/>
              </a:pPr>
              <a:r>
                <a:t/>
              </a:r>
              <a:endParaRPr sz="1200">
                <a:latin typeface="Roboto"/>
                <a:ea typeface="Roboto"/>
                <a:cs typeface="Roboto"/>
                <a:sym typeface="Roboto"/>
              </a:endParaRPr>
            </a:p>
          </p:txBody>
        </p:sp>
      </p:grpSp>
      <p:grpSp>
        <p:nvGrpSpPr>
          <p:cNvPr id="195" name="Google Shape;195;p31"/>
          <p:cNvGrpSpPr/>
          <p:nvPr/>
        </p:nvGrpSpPr>
        <p:grpSpPr>
          <a:xfrm>
            <a:off x="3047200" y="1502250"/>
            <a:ext cx="3305700" cy="3483000"/>
            <a:chOff x="2944213" y="1189775"/>
            <a:chExt cx="3305700" cy="3483000"/>
          </a:xfrm>
        </p:grpSpPr>
        <p:sp>
          <p:nvSpPr>
            <p:cNvPr id="196" name="Google Shape;196;p31"/>
            <p:cNvSpPr/>
            <p:nvPr/>
          </p:nvSpPr>
          <p:spPr>
            <a:xfrm>
              <a:off x="2944213" y="1189775"/>
              <a:ext cx="3305700" cy="1021800"/>
            </a:xfrm>
            <a:prstGeom prst="chevron">
              <a:avLst>
                <a:gd fmla="val 50000" name="adj"/>
              </a:avLst>
            </a:prstGeom>
            <a:solidFill>
              <a:srgbClr val="41414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Roboto"/>
                  <a:ea typeface="Roboto"/>
                  <a:cs typeface="Roboto"/>
                  <a:sym typeface="Roboto"/>
                </a:rPr>
                <a:t>Período de Revisión</a:t>
              </a:r>
              <a:r>
                <a:rPr b="1" lang="en-GB" sz="1200">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197" name="Google Shape;197;p31"/>
            <p:cNvSpPr txBox="1"/>
            <p:nvPr/>
          </p:nvSpPr>
          <p:spPr>
            <a:xfrm>
              <a:off x="3373638" y="2211575"/>
              <a:ext cx="2517900" cy="24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Roboto"/>
                  <a:ea typeface="Roboto"/>
                  <a:cs typeface="Roboto"/>
                  <a:sym typeface="Roboto"/>
                </a:rPr>
                <a:t>L</a:t>
              </a:r>
              <a:r>
                <a:rPr b="1" lang="en-GB" sz="1000">
                  <a:latin typeface="Roboto"/>
                  <a:ea typeface="Roboto"/>
                  <a:cs typeface="Roboto"/>
                  <a:sym typeface="Roboto"/>
                </a:rPr>
                <a:t>as solicitudes serán revisadas en un </a:t>
              </a:r>
              <a:r>
                <a:rPr lang="en-GB" sz="1000">
                  <a:latin typeface="Roboto"/>
                  <a:ea typeface="Roboto"/>
                  <a:cs typeface="Roboto"/>
                  <a:sym typeface="Roboto"/>
                </a:rPr>
                <a:t>proceso continuo de evaluación por el comité de selección de becas de talento.</a:t>
              </a:r>
              <a:endParaRPr sz="1000">
                <a:latin typeface="Roboto"/>
                <a:ea typeface="Roboto"/>
                <a:cs typeface="Roboto"/>
                <a:sym typeface="Roboto"/>
              </a:endParaRPr>
            </a:p>
            <a:p>
              <a:pPr indent="0" lvl="0" marL="0" rtl="0" algn="l">
                <a:spcBef>
                  <a:spcPts val="1600"/>
                </a:spcBef>
                <a:spcAft>
                  <a:spcPts val="1600"/>
                </a:spcAft>
                <a:buNone/>
              </a:pPr>
              <a:r>
                <a:rPr lang="en-GB" sz="1000">
                  <a:latin typeface="Roboto"/>
                  <a:ea typeface="Roboto"/>
                  <a:cs typeface="Roboto"/>
                  <a:sym typeface="Roboto"/>
                </a:rPr>
                <a:t>El comité de selección está compuesto por delegados de DCD&gt;Academy, Spain DC y ejecutivos de los centros de datos de prácticas.</a:t>
              </a:r>
              <a:endParaRPr sz="1200">
                <a:latin typeface="Roboto"/>
                <a:ea typeface="Roboto"/>
                <a:cs typeface="Roboto"/>
                <a:sym typeface="Roboto"/>
              </a:endParaRPr>
            </a:p>
          </p:txBody>
        </p:sp>
      </p:grpSp>
      <p:pic>
        <p:nvPicPr>
          <p:cNvPr id="198" name="Google Shape;198;p31"/>
          <p:cNvPicPr preferRelativeResize="0"/>
          <p:nvPr/>
        </p:nvPicPr>
        <p:blipFill>
          <a:blip r:embed="rId3">
            <a:alphaModFix/>
          </a:blip>
          <a:stretch>
            <a:fillRect/>
          </a:stretch>
        </p:blipFill>
        <p:spPr>
          <a:xfrm>
            <a:off x="6924528" y="625701"/>
            <a:ext cx="2219474" cy="56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66600" y="381000"/>
            <a:ext cx="6660900" cy="74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133">
                <a:latin typeface="Roboto Medium"/>
                <a:ea typeface="Roboto Medium"/>
                <a:cs typeface="Roboto Medium"/>
                <a:sym typeface="Roboto Medium"/>
              </a:rPr>
              <a:t>Proceso dentro de la beca</a:t>
            </a:r>
            <a:endParaRPr sz="3688">
              <a:latin typeface="Roboto Medium"/>
              <a:ea typeface="Roboto Medium"/>
              <a:cs typeface="Roboto Medium"/>
              <a:sym typeface="Roboto Medium"/>
            </a:endParaRPr>
          </a:p>
        </p:txBody>
      </p:sp>
      <p:grpSp>
        <p:nvGrpSpPr>
          <p:cNvPr id="204" name="Google Shape;204;p32"/>
          <p:cNvGrpSpPr/>
          <p:nvPr/>
        </p:nvGrpSpPr>
        <p:grpSpPr>
          <a:xfrm>
            <a:off x="5735300" y="1502250"/>
            <a:ext cx="3305700" cy="3483000"/>
            <a:chOff x="5632313" y="1189775"/>
            <a:chExt cx="3305700" cy="3483000"/>
          </a:xfrm>
        </p:grpSpPr>
        <p:sp>
          <p:nvSpPr>
            <p:cNvPr id="205" name="Google Shape;205;p32"/>
            <p:cNvSpPr/>
            <p:nvPr/>
          </p:nvSpPr>
          <p:spPr>
            <a:xfrm>
              <a:off x="5632313" y="1189775"/>
              <a:ext cx="3305700" cy="1021800"/>
            </a:xfrm>
            <a:prstGeom prst="chevron">
              <a:avLst>
                <a:gd fmla="val 50000" name="adj"/>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Roboto"/>
                  <a:ea typeface="Roboto"/>
                  <a:cs typeface="Roboto"/>
                  <a:sym typeface="Roboto"/>
                </a:rPr>
                <a:t>Realización de prácticas</a:t>
              </a:r>
              <a:endParaRPr>
                <a:solidFill>
                  <a:schemeClr val="dk1"/>
                </a:solidFill>
                <a:latin typeface="Roboto"/>
                <a:ea typeface="Roboto"/>
                <a:cs typeface="Roboto"/>
                <a:sym typeface="Roboto"/>
              </a:endParaRPr>
            </a:p>
          </p:txBody>
        </p:sp>
        <p:sp>
          <p:nvSpPr>
            <p:cNvPr id="206" name="Google Shape;206;p32"/>
            <p:cNvSpPr txBox="1"/>
            <p:nvPr/>
          </p:nvSpPr>
          <p:spPr>
            <a:xfrm>
              <a:off x="6249913" y="2211575"/>
              <a:ext cx="2286300" cy="24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Roboto"/>
                  <a:ea typeface="Roboto"/>
                  <a:cs typeface="Roboto"/>
                  <a:sym typeface="Roboto"/>
                </a:rPr>
                <a:t>Todas las prácticas serán </a:t>
              </a:r>
              <a:r>
                <a:rPr b="1" lang="en-GB" sz="1000">
                  <a:latin typeface="Roboto"/>
                  <a:ea typeface="Roboto"/>
                  <a:cs typeface="Roboto"/>
                  <a:sym typeface="Roboto"/>
                </a:rPr>
                <a:t>remuneradas </a:t>
              </a:r>
              <a:r>
                <a:rPr lang="en-GB" sz="1000">
                  <a:latin typeface="Roboto"/>
                  <a:ea typeface="Roboto"/>
                  <a:cs typeface="Roboto"/>
                  <a:sym typeface="Roboto"/>
                </a:rPr>
                <a:t>y los contratos podrán ser desde </a:t>
              </a:r>
              <a:r>
                <a:rPr b="1" lang="en-GB" sz="1000">
                  <a:latin typeface="Roboto"/>
                  <a:ea typeface="Roboto"/>
                  <a:cs typeface="Roboto"/>
                  <a:sym typeface="Roboto"/>
                </a:rPr>
                <a:t>contratos en prácticas hasta contratos junior</a:t>
              </a:r>
              <a:r>
                <a:rPr lang="en-GB" sz="1000">
                  <a:latin typeface="Roboto"/>
                  <a:ea typeface="Roboto"/>
                  <a:cs typeface="Roboto"/>
                  <a:sym typeface="Roboto"/>
                </a:rPr>
                <a:t>.</a:t>
              </a:r>
              <a:endParaRPr sz="1000">
                <a:latin typeface="Roboto"/>
                <a:ea typeface="Roboto"/>
                <a:cs typeface="Roboto"/>
                <a:sym typeface="Roboto"/>
              </a:endParaRPr>
            </a:p>
            <a:p>
              <a:pPr indent="0" lvl="0" marL="0" rtl="0" algn="l">
                <a:spcBef>
                  <a:spcPts val="1600"/>
                </a:spcBef>
                <a:spcAft>
                  <a:spcPts val="1600"/>
                </a:spcAft>
                <a:buNone/>
              </a:pPr>
              <a:r>
                <a:rPr lang="en-GB" sz="1000">
                  <a:latin typeface="Roboto"/>
                  <a:ea typeface="Roboto"/>
                  <a:cs typeface="Roboto"/>
                  <a:sym typeface="Roboto"/>
                </a:rPr>
                <a:t>Se hará seguimiento con el becado y la empresa para asegurar que ambas partes están satisfechas y que todo marcha correctamente.</a:t>
              </a:r>
              <a:endParaRPr sz="1200">
                <a:latin typeface="Roboto"/>
                <a:ea typeface="Roboto"/>
                <a:cs typeface="Roboto"/>
                <a:sym typeface="Roboto"/>
              </a:endParaRPr>
            </a:p>
          </p:txBody>
        </p:sp>
      </p:grpSp>
      <p:grpSp>
        <p:nvGrpSpPr>
          <p:cNvPr id="207" name="Google Shape;207;p32"/>
          <p:cNvGrpSpPr/>
          <p:nvPr/>
        </p:nvGrpSpPr>
        <p:grpSpPr>
          <a:xfrm>
            <a:off x="103000" y="1502481"/>
            <a:ext cx="3546900" cy="3482994"/>
            <a:chOff x="13" y="1190006"/>
            <a:chExt cx="3546900" cy="3482994"/>
          </a:xfrm>
        </p:grpSpPr>
        <p:sp>
          <p:nvSpPr>
            <p:cNvPr id="208" name="Google Shape;208;p32"/>
            <p:cNvSpPr/>
            <p:nvPr/>
          </p:nvSpPr>
          <p:spPr>
            <a:xfrm>
              <a:off x="13" y="1190006"/>
              <a:ext cx="3546900" cy="1021800"/>
            </a:xfrm>
            <a:prstGeom prst="homePlate">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a:ea typeface="Roboto"/>
                  <a:cs typeface="Roboto"/>
                  <a:sym typeface="Roboto"/>
                </a:rPr>
                <a:t>Formación teórica</a:t>
              </a:r>
              <a:endParaRPr b="1">
                <a:solidFill>
                  <a:srgbClr val="FFFFFF"/>
                </a:solidFill>
                <a:latin typeface="Roboto"/>
                <a:ea typeface="Roboto"/>
                <a:cs typeface="Roboto"/>
                <a:sym typeface="Roboto"/>
              </a:endParaRPr>
            </a:p>
          </p:txBody>
        </p:sp>
        <p:sp>
          <p:nvSpPr>
            <p:cNvPr id="209" name="Google Shape;209;p32"/>
            <p:cNvSpPr txBox="1"/>
            <p:nvPr/>
          </p:nvSpPr>
          <p:spPr>
            <a:xfrm>
              <a:off x="363738" y="2211800"/>
              <a:ext cx="2286000" cy="24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Roboto"/>
                  <a:ea typeface="Roboto"/>
                  <a:cs typeface="Roboto"/>
                  <a:sym typeface="Roboto"/>
                </a:rPr>
                <a:t>La beca comenzará con la fase de formación teórica.</a:t>
              </a:r>
              <a:endParaRPr sz="1000">
                <a:latin typeface="Roboto"/>
                <a:ea typeface="Roboto"/>
                <a:cs typeface="Roboto"/>
                <a:sym typeface="Roboto"/>
              </a:endParaRPr>
            </a:p>
            <a:p>
              <a:pPr indent="0" lvl="0" marL="0" rtl="0" algn="l">
                <a:spcBef>
                  <a:spcPts val="1600"/>
                </a:spcBef>
                <a:spcAft>
                  <a:spcPts val="0"/>
                </a:spcAft>
                <a:buNone/>
              </a:pPr>
              <a:r>
                <a:rPr lang="en-GB" sz="1000">
                  <a:latin typeface="Roboto"/>
                  <a:ea typeface="Roboto"/>
                  <a:cs typeface="Roboto"/>
                  <a:sym typeface="Roboto"/>
                </a:rPr>
                <a:t>Esta formación está compuesta de dos cursos e-learning: </a:t>
              </a:r>
              <a:r>
                <a:rPr b="1" lang="en-GB" sz="1000">
                  <a:latin typeface="Roboto"/>
                  <a:ea typeface="Roboto"/>
                  <a:cs typeface="Roboto"/>
                  <a:sym typeface="Roboto"/>
                </a:rPr>
                <a:t>The Business of Data Center</a:t>
              </a:r>
              <a:r>
                <a:rPr lang="en-GB" sz="1000">
                  <a:latin typeface="Roboto"/>
                  <a:ea typeface="Roboto"/>
                  <a:cs typeface="Roboto"/>
                  <a:sym typeface="Roboto"/>
                </a:rPr>
                <a:t> y </a:t>
              </a:r>
              <a:r>
                <a:rPr b="1" lang="en-GB" sz="1000">
                  <a:latin typeface="Roboto"/>
                  <a:ea typeface="Roboto"/>
                  <a:cs typeface="Roboto"/>
                  <a:sym typeface="Roboto"/>
                </a:rPr>
                <a:t>Data Center Technician - Facilities Management (DCT)</a:t>
              </a:r>
              <a:r>
                <a:rPr lang="en-GB" sz="1000">
                  <a:latin typeface="Roboto"/>
                  <a:ea typeface="Roboto"/>
                  <a:cs typeface="Roboto"/>
                  <a:sym typeface="Roboto"/>
                </a:rPr>
                <a:t>. Al tratarse de formación online, se podrá adaptar a las necesidades del becado: </a:t>
              </a:r>
              <a:r>
                <a:rPr b="1" lang="en-GB" sz="1000">
                  <a:latin typeface="Roboto"/>
                  <a:ea typeface="Roboto"/>
                  <a:cs typeface="Roboto"/>
                  <a:sym typeface="Roboto"/>
                </a:rPr>
                <a:t>dónde, cuándo y en el dispositivo que quiera</a:t>
              </a:r>
              <a:r>
                <a:rPr lang="en-GB" sz="1000">
                  <a:latin typeface="Roboto"/>
                  <a:ea typeface="Roboto"/>
                  <a:cs typeface="Roboto"/>
                  <a:sym typeface="Roboto"/>
                </a:rPr>
                <a:t>.</a:t>
              </a:r>
              <a:endParaRPr sz="1000">
                <a:latin typeface="Roboto"/>
                <a:ea typeface="Roboto"/>
                <a:cs typeface="Roboto"/>
                <a:sym typeface="Roboto"/>
              </a:endParaRPr>
            </a:p>
            <a:p>
              <a:pPr indent="0" lvl="0" marL="0" rtl="0" algn="l">
                <a:lnSpc>
                  <a:spcPct val="115000"/>
                </a:lnSpc>
                <a:spcBef>
                  <a:spcPts val="1600"/>
                </a:spcBef>
                <a:spcAft>
                  <a:spcPts val="0"/>
                </a:spcAft>
                <a:buNone/>
              </a:pPr>
              <a:r>
                <a:t/>
              </a:r>
              <a:endParaRPr sz="1200">
                <a:latin typeface="Roboto"/>
                <a:ea typeface="Roboto"/>
                <a:cs typeface="Roboto"/>
                <a:sym typeface="Roboto"/>
              </a:endParaRPr>
            </a:p>
          </p:txBody>
        </p:sp>
      </p:grpSp>
      <p:grpSp>
        <p:nvGrpSpPr>
          <p:cNvPr id="210" name="Google Shape;210;p32"/>
          <p:cNvGrpSpPr/>
          <p:nvPr/>
        </p:nvGrpSpPr>
        <p:grpSpPr>
          <a:xfrm>
            <a:off x="3047200" y="1502250"/>
            <a:ext cx="3305700" cy="3483000"/>
            <a:chOff x="2944213" y="1189775"/>
            <a:chExt cx="3305700" cy="3483000"/>
          </a:xfrm>
        </p:grpSpPr>
        <p:sp>
          <p:nvSpPr>
            <p:cNvPr id="211" name="Google Shape;211;p32"/>
            <p:cNvSpPr/>
            <p:nvPr/>
          </p:nvSpPr>
          <p:spPr>
            <a:xfrm>
              <a:off x="2944213" y="1189775"/>
              <a:ext cx="3305700" cy="1021800"/>
            </a:xfrm>
            <a:prstGeom prst="chevron">
              <a:avLst>
                <a:gd fmla="val 50000"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Roboto"/>
                  <a:ea typeface="Roboto"/>
                  <a:cs typeface="Roboto"/>
                  <a:sym typeface="Roboto"/>
                </a:rPr>
                <a:t>Solicitud de prácticas</a:t>
              </a:r>
              <a:endParaRPr>
                <a:solidFill>
                  <a:schemeClr val="dk1"/>
                </a:solidFill>
                <a:latin typeface="Roboto"/>
                <a:ea typeface="Roboto"/>
                <a:cs typeface="Roboto"/>
                <a:sym typeface="Roboto"/>
              </a:endParaRPr>
            </a:p>
          </p:txBody>
        </p:sp>
        <p:sp>
          <p:nvSpPr>
            <p:cNvPr id="212" name="Google Shape;212;p32"/>
            <p:cNvSpPr txBox="1"/>
            <p:nvPr/>
          </p:nvSpPr>
          <p:spPr>
            <a:xfrm>
              <a:off x="3373638" y="2211575"/>
              <a:ext cx="2517900" cy="24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Roboto"/>
                  <a:ea typeface="Roboto"/>
                  <a:cs typeface="Roboto"/>
                  <a:sym typeface="Roboto"/>
                </a:rPr>
                <a:t>Una vez superados los dos cursos e-learning, automáticamente se tramitará la solicitud de prácticas.</a:t>
              </a:r>
              <a:endParaRPr sz="1000">
                <a:latin typeface="Roboto"/>
                <a:ea typeface="Roboto"/>
                <a:cs typeface="Roboto"/>
                <a:sym typeface="Roboto"/>
              </a:endParaRPr>
            </a:p>
            <a:p>
              <a:pPr indent="0" lvl="0" marL="0" rtl="0" algn="l">
                <a:spcBef>
                  <a:spcPts val="1600"/>
                </a:spcBef>
                <a:spcAft>
                  <a:spcPts val="0"/>
                </a:spcAft>
                <a:buNone/>
              </a:pPr>
              <a:r>
                <a:rPr lang="en-GB" sz="1000">
                  <a:latin typeface="Roboto"/>
                  <a:ea typeface="Roboto"/>
                  <a:cs typeface="Roboto"/>
                  <a:sym typeface="Roboto"/>
                </a:rPr>
                <a:t>Para ello, se contactará con las </a:t>
              </a:r>
              <a:r>
                <a:rPr b="1" lang="en-GB" sz="1000">
                  <a:latin typeface="Roboto"/>
                  <a:ea typeface="Roboto"/>
                  <a:cs typeface="Roboto"/>
                  <a:sym typeface="Roboto"/>
                </a:rPr>
                <a:t>distintas empresas de Spain DC</a:t>
              </a:r>
              <a:r>
                <a:rPr lang="en-GB" sz="1000">
                  <a:latin typeface="Roboto"/>
                  <a:ea typeface="Roboto"/>
                  <a:cs typeface="Roboto"/>
                  <a:sym typeface="Roboto"/>
                </a:rPr>
                <a:t> para encontrar el acuerdo que más beneficie al becado.</a:t>
              </a:r>
              <a:endParaRPr sz="1000">
                <a:latin typeface="Roboto"/>
                <a:ea typeface="Roboto"/>
                <a:cs typeface="Roboto"/>
                <a:sym typeface="Roboto"/>
              </a:endParaRPr>
            </a:p>
            <a:p>
              <a:pPr indent="0" lvl="0" marL="0" rtl="0" algn="l">
                <a:spcBef>
                  <a:spcPts val="1600"/>
                </a:spcBef>
                <a:spcAft>
                  <a:spcPts val="1600"/>
                </a:spcAft>
                <a:buNone/>
              </a:pPr>
              <a:r>
                <a:rPr lang="en-GB" sz="1000">
                  <a:latin typeface="Roboto"/>
                  <a:ea typeface="Roboto"/>
                  <a:cs typeface="Roboto"/>
                  <a:sym typeface="Roboto"/>
                </a:rPr>
                <a:t>Además, en el caso de que se celebren </a:t>
              </a:r>
              <a:r>
                <a:rPr b="1" lang="en-GB" sz="1000">
                  <a:latin typeface="Roboto"/>
                  <a:ea typeface="Roboto"/>
                  <a:cs typeface="Roboto"/>
                  <a:sym typeface="Roboto"/>
                </a:rPr>
                <a:t>eventos </a:t>
              </a:r>
              <a:r>
                <a:rPr lang="en-GB" sz="1000">
                  <a:latin typeface="Roboto"/>
                  <a:ea typeface="Roboto"/>
                  <a:cs typeface="Roboto"/>
                  <a:sym typeface="Roboto"/>
                </a:rPr>
                <a:t>en España en los que participe Spain DC, los becados podrán ser invitados para que realicen </a:t>
              </a:r>
              <a:r>
                <a:rPr b="1" lang="en-GB" sz="1000">
                  <a:latin typeface="Roboto"/>
                  <a:ea typeface="Roboto"/>
                  <a:cs typeface="Roboto"/>
                  <a:sym typeface="Roboto"/>
                </a:rPr>
                <a:t>networking</a:t>
              </a:r>
              <a:r>
                <a:rPr lang="en-GB" sz="1000">
                  <a:latin typeface="Roboto"/>
                  <a:ea typeface="Roboto"/>
                  <a:cs typeface="Roboto"/>
                  <a:sym typeface="Roboto"/>
                </a:rPr>
                <a:t>.</a:t>
              </a:r>
              <a:endParaRPr sz="1000">
                <a:latin typeface="Roboto"/>
                <a:ea typeface="Roboto"/>
                <a:cs typeface="Roboto"/>
                <a:sym typeface="Roboto"/>
              </a:endParaRPr>
            </a:p>
          </p:txBody>
        </p:sp>
      </p:grpSp>
      <p:pic>
        <p:nvPicPr>
          <p:cNvPr id="213" name="Google Shape;213;p32"/>
          <p:cNvPicPr preferRelativeResize="0"/>
          <p:nvPr/>
        </p:nvPicPr>
        <p:blipFill>
          <a:blip r:embed="rId3">
            <a:alphaModFix/>
          </a:blip>
          <a:stretch>
            <a:fillRect/>
          </a:stretch>
        </p:blipFill>
        <p:spPr>
          <a:xfrm>
            <a:off x="6924528" y="625701"/>
            <a:ext cx="2219474" cy="568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2400">
                <a:solidFill>
                  <a:srgbClr val="434343"/>
                </a:solidFill>
                <a:latin typeface="Roboto"/>
                <a:ea typeface="Roboto"/>
                <a:cs typeface="Roboto"/>
                <a:sym typeface="Roboto"/>
              </a:rPr>
              <a:t>The Business of Data Centers</a:t>
            </a:r>
            <a:r>
              <a:rPr b="1" lang="en-GB" sz="2400">
                <a:solidFill>
                  <a:srgbClr val="434343"/>
                </a:solidFill>
                <a:latin typeface="Roboto"/>
                <a:ea typeface="Roboto"/>
                <a:cs typeface="Roboto"/>
                <a:sym typeface="Roboto"/>
              </a:rPr>
              <a:t> (</a:t>
            </a:r>
            <a:r>
              <a:rPr b="1" lang="en-GB" sz="2400">
                <a:solidFill>
                  <a:srgbClr val="313437"/>
                </a:solidFill>
                <a:latin typeface="Roboto"/>
                <a:ea typeface="Roboto"/>
                <a:cs typeface="Roboto"/>
                <a:sym typeface="Roboto"/>
              </a:rPr>
              <a:t>BoDC)</a:t>
            </a:r>
            <a:endParaRPr/>
          </a:p>
        </p:txBody>
      </p:sp>
      <p:grpSp>
        <p:nvGrpSpPr>
          <p:cNvPr id="219" name="Google Shape;219;p33"/>
          <p:cNvGrpSpPr/>
          <p:nvPr/>
        </p:nvGrpSpPr>
        <p:grpSpPr>
          <a:xfrm>
            <a:off x="399650" y="1545552"/>
            <a:ext cx="2096046" cy="3061049"/>
            <a:chOff x="105148" y="767237"/>
            <a:chExt cx="2100247" cy="3061049"/>
          </a:xfrm>
        </p:grpSpPr>
        <p:sp>
          <p:nvSpPr>
            <p:cNvPr id="220" name="Google Shape;220;p33"/>
            <p:cNvSpPr/>
            <p:nvPr/>
          </p:nvSpPr>
          <p:spPr>
            <a:xfrm>
              <a:off x="105148" y="1205386"/>
              <a:ext cx="2099400" cy="26229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3"/>
            <p:cNvSpPr txBox="1"/>
            <p:nvPr/>
          </p:nvSpPr>
          <p:spPr>
            <a:xfrm>
              <a:off x="122795" y="2108225"/>
              <a:ext cx="2082600" cy="14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Roboto"/>
                  <a:ea typeface="Roboto"/>
                  <a:cs typeface="Roboto"/>
                  <a:sym typeface="Roboto"/>
                </a:rPr>
                <a:t>The Business of Data Centers</a:t>
              </a:r>
              <a:endParaRPr b="1" sz="1200">
                <a:solidFill>
                  <a:srgbClr val="FFFFFF"/>
                </a:solidFill>
                <a:latin typeface="Roboto"/>
                <a:ea typeface="Roboto"/>
                <a:cs typeface="Roboto"/>
                <a:sym typeface="Roboto"/>
              </a:endParaRPr>
            </a:p>
            <a:p>
              <a:pPr indent="0" lvl="0" marL="0" rtl="0" algn="l">
                <a:spcBef>
                  <a:spcPts val="0"/>
                </a:spcBef>
                <a:spcAft>
                  <a:spcPts val="0"/>
                </a:spcAft>
                <a:buNone/>
              </a:pPr>
              <a:r>
                <a:t/>
              </a:r>
              <a:endParaRPr sz="1000">
                <a:solidFill>
                  <a:srgbClr val="FFFFFF"/>
                </a:solidFill>
                <a:latin typeface="Roboto"/>
                <a:ea typeface="Roboto"/>
                <a:cs typeface="Roboto"/>
                <a:sym typeface="Roboto"/>
              </a:endParaRPr>
            </a:p>
            <a:p>
              <a:pPr indent="0" lvl="0" marL="0" rtl="0" algn="l">
                <a:spcBef>
                  <a:spcPts val="0"/>
                </a:spcBef>
                <a:spcAft>
                  <a:spcPts val="0"/>
                </a:spcAft>
                <a:buNone/>
              </a:pPr>
              <a:r>
                <a:rPr lang="en-GB" sz="1000">
                  <a:solidFill>
                    <a:srgbClr val="FFFFFF"/>
                  </a:solidFill>
                  <a:latin typeface="Roboto"/>
                  <a:ea typeface="Roboto"/>
                  <a:cs typeface="Roboto"/>
                  <a:sym typeface="Roboto"/>
                </a:rPr>
                <a:t>8 hours | e-learning </a:t>
              </a:r>
              <a:endParaRPr sz="1000">
                <a:solidFill>
                  <a:srgbClr val="FFFFFF"/>
                </a:solidFill>
                <a:latin typeface="Roboto"/>
                <a:ea typeface="Roboto"/>
                <a:cs typeface="Roboto"/>
                <a:sym typeface="Roboto"/>
              </a:endParaRPr>
            </a:p>
          </p:txBody>
        </p:sp>
        <p:sp>
          <p:nvSpPr>
            <p:cNvPr id="222" name="Google Shape;222;p33"/>
            <p:cNvSpPr/>
            <p:nvPr/>
          </p:nvSpPr>
          <p:spPr>
            <a:xfrm>
              <a:off x="110682" y="767237"/>
              <a:ext cx="2060100" cy="426000"/>
            </a:xfrm>
            <a:prstGeom prst="triangle">
              <a:avLst>
                <a:gd fmla="val 50000" name="adj"/>
              </a:avLst>
            </a:prstGeom>
            <a:solidFill>
              <a:srgbClr val="000000">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3" name="Google Shape;223;p33"/>
          <p:cNvPicPr preferRelativeResize="0"/>
          <p:nvPr/>
        </p:nvPicPr>
        <p:blipFill>
          <a:blip r:embed="rId3">
            <a:alphaModFix/>
          </a:blip>
          <a:stretch>
            <a:fillRect/>
          </a:stretch>
        </p:blipFill>
        <p:spPr>
          <a:xfrm>
            <a:off x="6961100" y="659163"/>
            <a:ext cx="2200150" cy="670775"/>
          </a:xfrm>
          <a:prstGeom prst="rect">
            <a:avLst/>
          </a:prstGeom>
          <a:noFill/>
          <a:ln>
            <a:noFill/>
          </a:ln>
        </p:spPr>
      </p:pic>
      <p:sp>
        <p:nvSpPr>
          <p:cNvPr id="224" name="Google Shape;224;p33"/>
          <p:cNvSpPr txBox="1"/>
          <p:nvPr/>
        </p:nvSpPr>
        <p:spPr>
          <a:xfrm>
            <a:off x="256325" y="659175"/>
            <a:ext cx="6760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13437"/>
                </a:solidFill>
                <a:latin typeface="Roboto"/>
                <a:ea typeface="Roboto"/>
                <a:cs typeface="Roboto"/>
                <a:sym typeface="Roboto"/>
              </a:rPr>
              <a:t>El curso “The Business of Data Centers” ha sido diseñado específicamente para que personas no técnicas entiendan lo que muchos consideran una industria altamente técnica. Con él, las organizaciones pueden aumentar la velocidad de adquisición de competencias, acortar los ciclos de incorporación y mejorar los resultados del servicio a cliente. ¡Incluso puede servir para iniciar una nueva carrera!</a:t>
            </a:r>
            <a:endParaRPr sz="1100">
              <a:solidFill>
                <a:srgbClr val="313437"/>
              </a:solidFill>
              <a:latin typeface="Roboto"/>
              <a:ea typeface="Roboto"/>
              <a:cs typeface="Roboto"/>
              <a:sym typeface="Roboto"/>
            </a:endParaRPr>
          </a:p>
        </p:txBody>
      </p:sp>
      <p:sp>
        <p:nvSpPr>
          <p:cNvPr id="225" name="Google Shape;225;p33"/>
          <p:cNvSpPr txBox="1"/>
          <p:nvPr/>
        </p:nvSpPr>
        <p:spPr>
          <a:xfrm>
            <a:off x="5172950" y="2206900"/>
            <a:ext cx="1560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solidFill>
                  <a:srgbClr val="434343"/>
                </a:solidFill>
                <a:latin typeface="Roboto"/>
                <a:ea typeface="Roboto"/>
                <a:cs typeface="Roboto"/>
                <a:sym typeface="Roboto"/>
              </a:rPr>
              <a:t>Temas clave</a:t>
            </a:r>
            <a:endParaRPr>
              <a:latin typeface="Roboto"/>
              <a:ea typeface="Roboto"/>
              <a:cs typeface="Roboto"/>
              <a:sym typeface="Roboto"/>
            </a:endParaRPr>
          </a:p>
        </p:txBody>
      </p:sp>
      <p:sp>
        <p:nvSpPr>
          <p:cNvPr id="226" name="Google Shape;226;p33"/>
          <p:cNvSpPr txBox="1"/>
          <p:nvPr/>
        </p:nvSpPr>
        <p:spPr>
          <a:xfrm>
            <a:off x="5947300" y="2683900"/>
            <a:ext cx="2808000" cy="1816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SzPts val="1400"/>
              <a:buFont typeface="Roboto"/>
              <a:buChar char="❖"/>
            </a:pPr>
            <a:r>
              <a:rPr lang="en-GB" sz="1100">
                <a:solidFill>
                  <a:srgbClr val="313437"/>
                </a:solidFill>
                <a:latin typeface="Roboto"/>
                <a:ea typeface="Roboto"/>
                <a:cs typeface="Roboto"/>
                <a:sym typeface="Roboto"/>
              </a:rPr>
              <a:t>Tipos de Data Centers</a:t>
            </a:r>
            <a:endParaRPr sz="1100">
              <a:solidFill>
                <a:srgbClr val="313437"/>
              </a:solidFill>
              <a:latin typeface="Roboto"/>
              <a:ea typeface="Roboto"/>
              <a:cs typeface="Roboto"/>
              <a:sym typeface="Roboto"/>
            </a:endParaRPr>
          </a:p>
          <a:p>
            <a:pPr indent="-317500" lvl="0" marL="457200" marR="0" rtl="0" algn="l">
              <a:lnSpc>
                <a:spcPct val="100000"/>
              </a:lnSpc>
              <a:spcBef>
                <a:spcPts val="0"/>
              </a:spcBef>
              <a:spcAft>
                <a:spcPts val="0"/>
              </a:spcAft>
              <a:buSzPts val="1400"/>
              <a:buFont typeface="Roboto"/>
              <a:buChar char="❖"/>
            </a:pPr>
            <a:r>
              <a:rPr lang="en-GB" sz="1100">
                <a:solidFill>
                  <a:srgbClr val="313437"/>
                </a:solidFill>
                <a:latin typeface="Roboto"/>
                <a:ea typeface="Roboto"/>
                <a:cs typeface="Roboto"/>
                <a:sym typeface="Roboto"/>
              </a:rPr>
              <a:t>Subsistemas del Data Center</a:t>
            </a:r>
            <a:endParaRPr sz="1100">
              <a:solidFill>
                <a:srgbClr val="313437"/>
              </a:solidFill>
              <a:latin typeface="Roboto"/>
              <a:ea typeface="Roboto"/>
              <a:cs typeface="Roboto"/>
              <a:sym typeface="Roboto"/>
            </a:endParaRPr>
          </a:p>
          <a:p>
            <a:pPr indent="-317500" lvl="0" marL="457200" marR="0" rtl="0" algn="l">
              <a:lnSpc>
                <a:spcPct val="100000"/>
              </a:lnSpc>
              <a:spcBef>
                <a:spcPts val="0"/>
              </a:spcBef>
              <a:spcAft>
                <a:spcPts val="0"/>
              </a:spcAft>
              <a:buSzPts val="1400"/>
              <a:buFont typeface="Roboto"/>
              <a:buChar char="❖"/>
            </a:pPr>
            <a:r>
              <a:rPr lang="en-GB" sz="1100">
                <a:solidFill>
                  <a:srgbClr val="313437"/>
                </a:solidFill>
                <a:latin typeface="Roboto"/>
                <a:ea typeface="Roboto"/>
                <a:cs typeface="Roboto"/>
                <a:sym typeface="Roboto"/>
              </a:rPr>
              <a:t>Eficiencia energética de los Data Centers</a:t>
            </a:r>
            <a:endParaRPr sz="1100">
              <a:solidFill>
                <a:srgbClr val="313437"/>
              </a:solidFill>
              <a:latin typeface="Roboto"/>
              <a:ea typeface="Roboto"/>
              <a:cs typeface="Roboto"/>
              <a:sym typeface="Roboto"/>
            </a:endParaRPr>
          </a:p>
          <a:p>
            <a:pPr indent="-317500" lvl="0" marL="457200" marR="0" rtl="0" algn="l">
              <a:lnSpc>
                <a:spcPct val="100000"/>
              </a:lnSpc>
              <a:spcBef>
                <a:spcPts val="0"/>
              </a:spcBef>
              <a:spcAft>
                <a:spcPts val="0"/>
              </a:spcAft>
              <a:buSzPts val="1400"/>
              <a:buFont typeface="Roboto"/>
              <a:buChar char="❖"/>
            </a:pPr>
            <a:r>
              <a:rPr lang="en-GB" sz="1100">
                <a:solidFill>
                  <a:srgbClr val="313437"/>
                </a:solidFill>
                <a:latin typeface="Roboto"/>
                <a:ea typeface="Roboto"/>
                <a:cs typeface="Roboto"/>
                <a:sym typeface="Roboto"/>
              </a:rPr>
              <a:t>Energía y sostenibilidad</a:t>
            </a:r>
            <a:endParaRPr sz="1100">
              <a:solidFill>
                <a:srgbClr val="313437"/>
              </a:solidFill>
              <a:latin typeface="Roboto"/>
              <a:ea typeface="Roboto"/>
              <a:cs typeface="Roboto"/>
              <a:sym typeface="Roboto"/>
            </a:endParaRPr>
          </a:p>
          <a:p>
            <a:pPr indent="-317500" lvl="0" marL="457200" marR="0" rtl="0" algn="l">
              <a:lnSpc>
                <a:spcPct val="100000"/>
              </a:lnSpc>
              <a:spcBef>
                <a:spcPts val="0"/>
              </a:spcBef>
              <a:spcAft>
                <a:spcPts val="0"/>
              </a:spcAft>
              <a:buSzPts val="1400"/>
              <a:buFont typeface="Roboto"/>
              <a:buChar char="❖"/>
            </a:pPr>
            <a:r>
              <a:rPr lang="en-GB" sz="1100">
                <a:solidFill>
                  <a:srgbClr val="313437"/>
                </a:solidFill>
                <a:latin typeface="Roboto"/>
                <a:ea typeface="Roboto"/>
                <a:cs typeface="Roboto"/>
                <a:sym typeface="Roboto"/>
              </a:rPr>
              <a:t>Construir un Data Center</a:t>
            </a:r>
            <a:endParaRPr sz="1100">
              <a:solidFill>
                <a:srgbClr val="313437"/>
              </a:solidFill>
              <a:latin typeface="Roboto"/>
              <a:ea typeface="Roboto"/>
              <a:cs typeface="Roboto"/>
              <a:sym typeface="Roboto"/>
            </a:endParaRPr>
          </a:p>
          <a:p>
            <a:pPr indent="-317500" lvl="0" marL="457200" marR="0" rtl="0" algn="l">
              <a:lnSpc>
                <a:spcPct val="100000"/>
              </a:lnSpc>
              <a:spcBef>
                <a:spcPts val="0"/>
              </a:spcBef>
              <a:spcAft>
                <a:spcPts val="0"/>
              </a:spcAft>
              <a:buSzPts val="1400"/>
              <a:buFont typeface="Roboto"/>
              <a:buChar char="❖"/>
            </a:pPr>
            <a:r>
              <a:rPr lang="en-GB" sz="1100">
                <a:solidFill>
                  <a:srgbClr val="313437"/>
                </a:solidFill>
                <a:latin typeface="Roboto"/>
                <a:ea typeface="Roboto"/>
                <a:cs typeface="Roboto"/>
                <a:sym typeface="Roboto"/>
              </a:rPr>
              <a:t>Ubicación de los Data Centers y evolución del mercado</a:t>
            </a:r>
            <a:endParaRPr>
              <a:latin typeface="Roboto"/>
              <a:ea typeface="Roboto"/>
              <a:cs typeface="Roboto"/>
              <a:sym typeface="Roboto"/>
            </a:endParaRPr>
          </a:p>
        </p:txBody>
      </p:sp>
      <p:sp>
        <p:nvSpPr>
          <p:cNvPr id="227" name="Google Shape;227;p33"/>
          <p:cNvSpPr txBox="1"/>
          <p:nvPr/>
        </p:nvSpPr>
        <p:spPr>
          <a:xfrm>
            <a:off x="2969000" y="2683900"/>
            <a:ext cx="2808000" cy="181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GB" sz="1100">
                <a:solidFill>
                  <a:srgbClr val="313437"/>
                </a:solidFill>
                <a:latin typeface="Roboto"/>
                <a:ea typeface="Roboto"/>
                <a:cs typeface="Roboto"/>
                <a:sym typeface="Roboto"/>
              </a:rPr>
              <a:t>¿Por qué existen los Data Centers?</a:t>
            </a:r>
            <a:endParaRPr sz="1100">
              <a:solidFill>
                <a:srgbClr val="313437"/>
              </a:solidFill>
              <a:latin typeface="Roboto"/>
              <a:ea typeface="Roboto"/>
              <a:cs typeface="Roboto"/>
              <a:sym typeface="Roboto"/>
            </a:endParaRPr>
          </a:p>
          <a:p>
            <a:pPr indent="-317500" lvl="0" marL="457200" rtl="0" algn="l">
              <a:spcBef>
                <a:spcPts val="0"/>
              </a:spcBef>
              <a:spcAft>
                <a:spcPts val="0"/>
              </a:spcAft>
              <a:buSzPts val="1400"/>
              <a:buFont typeface="Roboto"/>
              <a:buChar char="❖"/>
            </a:pPr>
            <a:r>
              <a:rPr lang="en-GB" sz="1100">
                <a:solidFill>
                  <a:srgbClr val="313437"/>
                </a:solidFill>
                <a:latin typeface="Roboto"/>
                <a:ea typeface="Roboto"/>
                <a:cs typeface="Roboto"/>
                <a:sym typeface="Roboto"/>
              </a:rPr>
              <a:t>¿Qué son los datos?</a:t>
            </a:r>
            <a:endParaRPr sz="1100">
              <a:solidFill>
                <a:srgbClr val="313437"/>
              </a:solidFill>
              <a:latin typeface="Roboto"/>
              <a:ea typeface="Roboto"/>
              <a:cs typeface="Roboto"/>
              <a:sym typeface="Roboto"/>
            </a:endParaRPr>
          </a:p>
          <a:p>
            <a:pPr indent="-317500" lvl="0" marL="457200" rtl="0" algn="l">
              <a:spcBef>
                <a:spcPts val="0"/>
              </a:spcBef>
              <a:spcAft>
                <a:spcPts val="0"/>
              </a:spcAft>
              <a:buSzPts val="1400"/>
              <a:buFont typeface="Roboto"/>
              <a:buChar char="❖"/>
            </a:pPr>
            <a:r>
              <a:rPr lang="en-GB" sz="1100">
                <a:solidFill>
                  <a:srgbClr val="313437"/>
                </a:solidFill>
                <a:latin typeface="Roboto"/>
                <a:ea typeface="Roboto"/>
                <a:cs typeface="Roboto"/>
                <a:sym typeface="Roboto"/>
              </a:rPr>
              <a:t>Hardware de tecnología de la información</a:t>
            </a:r>
            <a:endParaRPr sz="1100">
              <a:solidFill>
                <a:srgbClr val="313437"/>
              </a:solidFill>
              <a:latin typeface="Roboto"/>
              <a:ea typeface="Roboto"/>
              <a:cs typeface="Roboto"/>
              <a:sym typeface="Roboto"/>
            </a:endParaRPr>
          </a:p>
          <a:p>
            <a:pPr indent="-317500" lvl="0" marL="457200" rtl="0" algn="l">
              <a:spcBef>
                <a:spcPts val="0"/>
              </a:spcBef>
              <a:spcAft>
                <a:spcPts val="0"/>
              </a:spcAft>
              <a:buSzPts val="1400"/>
              <a:buFont typeface="Roboto"/>
              <a:buChar char="❖"/>
            </a:pPr>
            <a:r>
              <a:rPr lang="en-GB" sz="1100">
                <a:solidFill>
                  <a:srgbClr val="313437"/>
                </a:solidFill>
                <a:latin typeface="Roboto"/>
                <a:ea typeface="Roboto"/>
                <a:cs typeface="Roboto"/>
                <a:sym typeface="Roboto"/>
              </a:rPr>
              <a:t>¿Cómo funciona la nube?</a:t>
            </a:r>
            <a:endParaRPr sz="1100">
              <a:solidFill>
                <a:srgbClr val="313437"/>
              </a:solidFill>
              <a:latin typeface="Roboto"/>
              <a:ea typeface="Roboto"/>
              <a:cs typeface="Roboto"/>
              <a:sym typeface="Roboto"/>
            </a:endParaRPr>
          </a:p>
          <a:p>
            <a:pPr indent="-317500" lvl="0" marL="457200" rtl="0" algn="l">
              <a:spcBef>
                <a:spcPts val="0"/>
              </a:spcBef>
              <a:spcAft>
                <a:spcPts val="0"/>
              </a:spcAft>
              <a:buSzPts val="1400"/>
              <a:buFont typeface="Roboto"/>
              <a:buChar char="❖"/>
            </a:pPr>
            <a:r>
              <a:rPr lang="en-GB" sz="1100">
                <a:solidFill>
                  <a:srgbClr val="313437"/>
                </a:solidFill>
                <a:latin typeface="Roboto"/>
                <a:ea typeface="Roboto"/>
                <a:cs typeface="Roboto"/>
                <a:sym typeface="Roboto"/>
              </a:rPr>
              <a:t>Latencia y Edge Computing</a:t>
            </a:r>
            <a:endParaRPr sz="1100">
              <a:solidFill>
                <a:srgbClr val="313437"/>
              </a:solidFill>
              <a:latin typeface="Roboto"/>
              <a:ea typeface="Roboto"/>
              <a:cs typeface="Roboto"/>
              <a:sym typeface="Roboto"/>
            </a:endParaRPr>
          </a:p>
          <a:p>
            <a:pPr indent="-317500" lvl="0" marL="457200" rtl="0" algn="l">
              <a:spcBef>
                <a:spcPts val="0"/>
              </a:spcBef>
              <a:spcAft>
                <a:spcPts val="0"/>
              </a:spcAft>
              <a:buSzPts val="1400"/>
              <a:buFont typeface="Roboto"/>
              <a:buChar char="❖"/>
            </a:pPr>
            <a:r>
              <a:rPr lang="en-GB" sz="1100">
                <a:solidFill>
                  <a:srgbClr val="313437"/>
                </a:solidFill>
                <a:latin typeface="Roboto"/>
                <a:ea typeface="Roboto"/>
                <a:cs typeface="Roboto"/>
                <a:sym typeface="Roboto"/>
              </a:rPr>
              <a:t>Evolución del sector de los Data Center</a:t>
            </a:r>
            <a:endParaRPr>
              <a:latin typeface="Roboto"/>
              <a:ea typeface="Roboto"/>
              <a:cs typeface="Roboto"/>
              <a:sym typeface="Roboto"/>
            </a:endParaRPr>
          </a:p>
        </p:txBody>
      </p:sp>
      <p:sp>
        <p:nvSpPr>
          <p:cNvPr id="228" name="Google Shape;228;p33"/>
          <p:cNvSpPr txBox="1"/>
          <p:nvPr/>
        </p:nvSpPr>
        <p:spPr>
          <a:xfrm>
            <a:off x="596725" y="2086600"/>
            <a:ext cx="1701900" cy="5973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FF"/>
                </a:solidFill>
                <a:latin typeface="Lora SemiBold"/>
                <a:ea typeface="Lora SemiBold"/>
                <a:cs typeface="Lora SemiBold"/>
                <a:sym typeface="Lora SemiBold"/>
              </a:rPr>
              <a:t>BoDC</a:t>
            </a:r>
            <a:endParaRPr sz="2800">
              <a:solidFill>
                <a:srgbClr val="FFFFFF"/>
              </a:solidFill>
              <a:latin typeface="Lora SemiBold"/>
              <a:ea typeface="Lora SemiBold"/>
              <a:cs typeface="Lora SemiBold"/>
              <a:sym typeface="Lora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type="title"/>
          </p:nvPr>
        </p:nvSpPr>
        <p:spPr>
          <a:xfrm>
            <a:off x="311700" y="225950"/>
            <a:ext cx="64392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400">
                <a:solidFill>
                  <a:srgbClr val="434343"/>
                </a:solidFill>
                <a:latin typeface="Roboto"/>
                <a:ea typeface="Roboto"/>
                <a:cs typeface="Roboto"/>
                <a:sym typeface="Roboto"/>
              </a:rPr>
              <a:t>The Business of Data Centers (</a:t>
            </a:r>
            <a:r>
              <a:rPr b="1" lang="en-GB" sz="2400">
                <a:solidFill>
                  <a:srgbClr val="313437"/>
                </a:solidFill>
                <a:latin typeface="Roboto"/>
                <a:ea typeface="Roboto"/>
                <a:cs typeface="Roboto"/>
                <a:sym typeface="Roboto"/>
              </a:rPr>
              <a:t>BoDC)</a:t>
            </a:r>
            <a:endParaRPr/>
          </a:p>
        </p:txBody>
      </p:sp>
      <p:pic>
        <p:nvPicPr>
          <p:cNvPr id="234" name="Google Shape;234;p34"/>
          <p:cNvPicPr preferRelativeResize="0"/>
          <p:nvPr/>
        </p:nvPicPr>
        <p:blipFill>
          <a:blip r:embed="rId3">
            <a:alphaModFix/>
          </a:blip>
          <a:stretch>
            <a:fillRect/>
          </a:stretch>
        </p:blipFill>
        <p:spPr>
          <a:xfrm>
            <a:off x="6961100" y="659163"/>
            <a:ext cx="2200150" cy="670775"/>
          </a:xfrm>
          <a:prstGeom prst="rect">
            <a:avLst/>
          </a:prstGeom>
          <a:noFill/>
          <a:ln>
            <a:noFill/>
          </a:ln>
        </p:spPr>
      </p:pic>
      <p:pic>
        <p:nvPicPr>
          <p:cNvPr id="235" name="Google Shape;235;p34" title="BODC Showreel ES.mp4">
            <a:hlinkClick r:id="rId4"/>
          </p:cNvPr>
          <p:cNvPicPr preferRelativeResize="0"/>
          <p:nvPr/>
        </p:nvPicPr>
        <p:blipFill>
          <a:blip r:embed="rId5">
            <a:alphaModFix/>
          </a:blip>
          <a:stretch>
            <a:fillRect/>
          </a:stretch>
        </p:blipFill>
        <p:spPr>
          <a:xfrm>
            <a:off x="152400" y="951050"/>
            <a:ext cx="6656299" cy="37441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9" name="Shape 239"/>
        <p:cNvGrpSpPr/>
        <p:nvPr/>
      </p:nvGrpSpPr>
      <p:grpSpPr>
        <a:xfrm>
          <a:off x="0" y="0"/>
          <a:ext cx="0" cy="0"/>
          <a:chOff x="0" y="0"/>
          <a:chExt cx="0" cy="0"/>
        </a:xfrm>
      </p:grpSpPr>
      <p:sp>
        <p:nvSpPr>
          <p:cNvPr id="240" name="Google Shape;240;p35"/>
          <p:cNvSpPr txBox="1"/>
          <p:nvPr/>
        </p:nvSpPr>
        <p:spPr>
          <a:xfrm>
            <a:off x="255975" y="170100"/>
            <a:ext cx="6641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rgbClr val="434343"/>
                </a:solidFill>
                <a:latin typeface="Roboto"/>
                <a:ea typeface="Roboto"/>
                <a:cs typeface="Roboto"/>
                <a:sym typeface="Roboto"/>
              </a:rPr>
              <a:t>Data Center Technician (</a:t>
            </a:r>
            <a:r>
              <a:rPr b="1" lang="en-GB" sz="2400">
                <a:solidFill>
                  <a:srgbClr val="313437"/>
                </a:solidFill>
                <a:latin typeface="Roboto"/>
                <a:ea typeface="Roboto"/>
                <a:cs typeface="Roboto"/>
                <a:sym typeface="Roboto"/>
              </a:rPr>
              <a:t>DCT®)</a:t>
            </a:r>
            <a:endParaRPr b="1" sz="2400">
              <a:solidFill>
                <a:srgbClr val="434343"/>
              </a:solidFill>
              <a:latin typeface="Roboto"/>
              <a:ea typeface="Roboto"/>
              <a:cs typeface="Roboto"/>
              <a:sym typeface="Roboto"/>
            </a:endParaRPr>
          </a:p>
        </p:txBody>
      </p:sp>
      <p:pic>
        <p:nvPicPr>
          <p:cNvPr id="241" name="Google Shape;241;p35"/>
          <p:cNvPicPr preferRelativeResize="0"/>
          <p:nvPr/>
        </p:nvPicPr>
        <p:blipFill>
          <a:blip r:embed="rId3">
            <a:alphaModFix/>
          </a:blip>
          <a:stretch>
            <a:fillRect/>
          </a:stretch>
        </p:blipFill>
        <p:spPr>
          <a:xfrm>
            <a:off x="6961100" y="659163"/>
            <a:ext cx="2200150" cy="670775"/>
          </a:xfrm>
          <a:prstGeom prst="rect">
            <a:avLst/>
          </a:prstGeom>
          <a:noFill/>
          <a:ln>
            <a:noFill/>
          </a:ln>
        </p:spPr>
      </p:pic>
      <p:pic>
        <p:nvPicPr>
          <p:cNvPr id="242" name="Google Shape;242;p35"/>
          <p:cNvPicPr preferRelativeResize="0"/>
          <p:nvPr/>
        </p:nvPicPr>
        <p:blipFill>
          <a:blip r:embed="rId4">
            <a:alphaModFix/>
          </a:blip>
          <a:stretch>
            <a:fillRect/>
          </a:stretch>
        </p:blipFill>
        <p:spPr>
          <a:xfrm>
            <a:off x="2735025" y="1545550"/>
            <a:ext cx="4297397" cy="3236251"/>
          </a:xfrm>
          <a:prstGeom prst="rect">
            <a:avLst/>
          </a:prstGeom>
          <a:noFill/>
          <a:ln>
            <a:noFill/>
          </a:ln>
          <a:effectLst>
            <a:outerShdw blurRad="57150" rotWithShape="0" algn="bl" dir="5400000" dist="19050">
              <a:srgbClr val="000000">
                <a:alpha val="50000"/>
              </a:srgbClr>
            </a:outerShdw>
          </a:effectLst>
        </p:spPr>
      </p:pic>
      <p:grpSp>
        <p:nvGrpSpPr>
          <p:cNvPr id="243" name="Google Shape;243;p35"/>
          <p:cNvGrpSpPr/>
          <p:nvPr/>
        </p:nvGrpSpPr>
        <p:grpSpPr>
          <a:xfrm>
            <a:off x="399654" y="1545552"/>
            <a:ext cx="2095201" cy="3236257"/>
            <a:chOff x="105152" y="767237"/>
            <a:chExt cx="2099400" cy="3236257"/>
          </a:xfrm>
        </p:grpSpPr>
        <p:sp>
          <p:nvSpPr>
            <p:cNvPr id="244" name="Google Shape;244;p35"/>
            <p:cNvSpPr/>
            <p:nvPr/>
          </p:nvSpPr>
          <p:spPr>
            <a:xfrm>
              <a:off x="105152" y="1205394"/>
              <a:ext cx="2099400" cy="2798100"/>
            </a:xfrm>
            <a:prstGeom prst="rect">
              <a:avLst/>
            </a:prstGeom>
            <a:solidFill>
              <a:srgbClr val="8B18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5"/>
            <p:cNvSpPr txBox="1"/>
            <p:nvPr/>
          </p:nvSpPr>
          <p:spPr>
            <a:xfrm>
              <a:off x="112925" y="1995350"/>
              <a:ext cx="2082600" cy="14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FFFFFF"/>
                  </a:solidFill>
                  <a:latin typeface="Roboto"/>
                  <a:ea typeface="Roboto"/>
                  <a:cs typeface="Roboto"/>
                  <a:sym typeface="Roboto"/>
                </a:rPr>
                <a:t>FMCI® Foundations of Mission Critical Infrastructure Certificate </a:t>
              </a:r>
              <a:endParaRPr b="1" sz="1000">
                <a:solidFill>
                  <a:srgbClr val="FFFFFF"/>
                </a:solidFill>
                <a:latin typeface="Roboto"/>
                <a:ea typeface="Roboto"/>
                <a:cs typeface="Roboto"/>
                <a:sym typeface="Roboto"/>
              </a:endParaRPr>
            </a:p>
            <a:p>
              <a:pPr indent="0" lvl="0" marL="0" rtl="0" algn="l">
                <a:spcBef>
                  <a:spcPts val="0"/>
                </a:spcBef>
                <a:spcAft>
                  <a:spcPts val="0"/>
                </a:spcAft>
                <a:buNone/>
              </a:pPr>
              <a:r>
                <a:t/>
              </a:r>
              <a:endParaRPr sz="1000">
                <a:solidFill>
                  <a:srgbClr val="FFFFFF"/>
                </a:solidFill>
                <a:latin typeface="Roboto"/>
                <a:ea typeface="Roboto"/>
                <a:cs typeface="Roboto"/>
                <a:sym typeface="Roboto"/>
              </a:endParaRPr>
            </a:p>
            <a:p>
              <a:pPr indent="0" lvl="0" marL="0" rtl="0" algn="l">
                <a:spcBef>
                  <a:spcPts val="0"/>
                </a:spcBef>
                <a:spcAft>
                  <a:spcPts val="0"/>
                </a:spcAft>
                <a:buNone/>
              </a:pPr>
              <a:r>
                <a:rPr lang="en-GB" sz="1000">
                  <a:solidFill>
                    <a:srgbClr val="FFFFFF"/>
                  </a:solidFill>
                  <a:latin typeface="Roboto"/>
                  <a:ea typeface="Roboto"/>
                  <a:cs typeface="Roboto"/>
                  <a:sym typeface="Roboto"/>
                </a:rPr>
                <a:t>56 hours | e-learning </a:t>
              </a:r>
              <a:endParaRPr sz="1000">
                <a:solidFill>
                  <a:srgbClr val="FFFFFF"/>
                </a:solidFill>
                <a:latin typeface="Roboto"/>
                <a:ea typeface="Roboto"/>
                <a:cs typeface="Roboto"/>
                <a:sym typeface="Roboto"/>
              </a:endParaRPr>
            </a:p>
          </p:txBody>
        </p:sp>
        <p:sp>
          <p:nvSpPr>
            <p:cNvPr id="246" name="Google Shape;246;p35"/>
            <p:cNvSpPr/>
            <p:nvPr/>
          </p:nvSpPr>
          <p:spPr>
            <a:xfrm>
              <a:off x="110682" y="767237"/>
              <a:ext cx="2060100" cy="426000"/>
            </a:xfrm>
            <a:prstGeom prst="triangle">
              <a:avLst>
                <a:gd fmla="val 50000" name="adj"/>
              </a:avLst>
            </a:prstGeom>
            <a:solidFill>
              <a:srgbClr val="990000">
                <a:alpha val="7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35"/>
            <p:cNvPicPr preferRelativeResize="0"/>
            <p:nvPr/>
          </p:nvPicPr>
          <p:blipFill>
            <a:blip r:embed="rId5">
              <a:alphaModFix/>
            </a:blip>
            <a:stretch>
              <a:fillRect/>
            </a:stretch>
          </p:blipFill>
          <p:spPr>
            <a:xfrm>
              <a:off x="221507" y="1321839"/>
              <a:ext cx="1227500" cy="684745"/>
            </a:xfrm>
            <a:prstGeom prst="rect">
              <a:avLst/>
            </a:prstGeom>
            <a:noFill/>
            <a:ln>
              <a:noFill/>
            </a:ln>
          </p:spPr>
        </p:pic>
      </p:grpSp>
      <p:sp>
        <p:nvSpPr>
          <p:cNvPr id="248" name="Google Shape;248;p35"/>
          <p:cNvSpPr txBox="1"/>
          <p:nvPr/>
        </p:nvSpPr>
        <p:spPr>
          <a:xfrm>
            <a:off x="278175" y="659175"/>
            <a:ext cx="6597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13437"/>
                </a:solidFill>
                <a:latin typeface="Roboto"/>
                <a:ea typeface="Roboto"/>
                <a:cs typeface="Roboto"/>
                <a:sym typeface="Roboto"/>
              </a:rPr>
              <a:t>La credencial </a:t>
            </a:r>
            <a:r>
              <a:rPr lang="en-GB" sz="1100">
                <a:solidFill>
                  <a:srgbClr val="313437"/>
                </a:solidFill>
                <a:latin typeface="Roboto"/>
                <a:ea typeface="Roboto"/>
                <a:cs typeface="Roboto"/>
                <a:sym typeface="Roboto"/>
              </a:rPr>
              <a:t>DCT va </a:t>
            </a:r>
            <a:r>
              <a:rPr lang="en-GB" sz="1100">
                <a:solidFill>
                  <a:srgbClr val="313437"/>
                </a:solidFill>
                <a:latin typeface="Roboto"/>
                <a:ea typeface="Roboto"/>
                <a:cs typeface="Roboto"/>
                <a:sym typeface="Roboto"/>
              </a:rPr>
              <a:t>dirigida</a:t>
            </a:r>
            <a:r>
              <a:rPr lang="en-GB" sz="1100">
                <a:solidFill>
                  <a:srgbClr val="313437"/>
                </a:solidFill>
                <a:latin typeface="Roboto"/>
                <a:ea typeface="Roboto"/>
                <a:cs typeface="Roboto"/>
                <a:sym typeface="Roboto"/>
              </a:rPr>
              <a:t> tanto a ingenieros eléctricos y mecánicos en centros de datos como a personas que buscan iniciar una nueva carrera. La obtención de esta credencial demostrará a los empleadores que tiene un conocimiento profundo de los conceptos que sustentan la disciplina de las operaciones de misión crítica y que es consciente de todas las consideraciones principales de diseño.</a:t>
            </a:r>
            <a:endParaRPr sz="1100">
              <a:solidFill>
                <a:srgbClr val="313437"/>
              </a:solidFill>
              <a:latin typeface="Roboto"/>
              <a:ea typeface="Roboto"/>
              <a:cs typeface="Roboto"/>
              <a:sym typeface="Roboto"/>
            </a:endParaRPr>
          </a:p>
        </p:txBody>
      </p:sp>
      <p:pic>
        <p:nvPicPr>
          <p:cNvPr id="249" name="Google Shape;249;p35"/>
          <p:cNvPicPr preferRelativeResize="0"/>
          <p:nvPr/>
        </p:nvPicPr>
        <p:blipFill>
          <a:blip r:embed="rId6">
            <a:alphaModFix/>
          </a:blip>
          <a:stretch>
            <a:fillRect/>
          </a:stretch>
        </p:blipFill>
        <p:spPr>
          <a:xfrm>
            <a:off x="7148672" y="2897938"/>
            <a:ext cx="1825003" cy="1883874"/>
          </a:xfrm>
          <a:prstGeom prst="rect">
            <a:avLst/>
          </a:prstGeom>
          <a:noFill/>
          <a:ln>
            <a:noFill/>
          </a:ln>
          <a:effectLst>
            <a:outerShdw blurRad="57150" rotWithShape="0" algn="bl" dir="3480000" dist="38100">
              <a:srgbClr val="000000">
                <a:alpha val="51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rina">
  <a:themeElements>
    <a:clrScheme name="Marina">
      <a:dk1>
        <a:srgbClr val="EAEBEB"/>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